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381" r:id="rId5"/>
    <p:sldId id="262" r:id="rId6"/>
    <p:sldId id="331" r:id="rId7"/>
    <p:sldId id="330" r:id="rId8"/>
    <p:sldId id="391" r:id="rId9"/>
    <p:sldId id="392" r:id="rId10"/>
    <p:sldId id="393" r:id="rId11"/>
    <p:sldId id="385" r:id="rId12"/>
    <p:sldId id="389" r:id="rId13"/>
    <p:sldId id="285" r:id="rId14"/>
    <p:sldId id="286" r:id="rId15"/>
    <p:sldId id="394" r:id="rId16"/>
    <p:sldId id="395" r:id="rId17"/>
    <p:sldId id="396" r:id="rId18"/>
    <p:sldId id="397" r:id="rId19"/>
    <p:sldId id="398" r:id="rId20"/>
    <p:sldId id="404" r:id="rId21"/>
    <p:sldId id="405" r:id="rId22"/>
    <p:sldId id="387" r:id="rId23"/>
    <p:sldId id="388" r:id="rId24"/>
    <p:sldId id="390" r:id="rId25"/>
    <p:sldId id="401" r:id="rId26"/>
    <p:sldId id="400" r:id="rId27"/>
    <p:sldId id="399" r:id="rId28"/>
    <p:sldId id="403" r:id="rId29"/>
    <p:sldId id="422" r:id="rId30"/>
    <p:sldId id="411" r:id="rId31"/>
    <p:sldId id="420" r:id="rId32"/>
    <p:sldId id="375" r:id="rId33"/>
    <p:sldId id="431" r:id="rId34"/>
    <p:sldId id="418" r:id="rId35"/>
    <p:sldId id="417" r:id="rId36"/>
    <p:sldId id="324" r:id="rId37"/>
    <p:sldId id="426" r:id="rId38"/>
    <p:sldId id="361" r:id="rId39"/>
    <p:sldId id="259" r:id="rId40"/>
    <p:sldId id="432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24" autoAdjust="0"/>
  </p:normalViewPr>
  <p:slideViewPr>
    <p:cSldViewPr>
      <p:cViewPr>
        <p:scale>
          <a:sx n="106" d="100"/>
          <a:sy n="106" d="100"/>
        </p:scale>
        <p:origin x="162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B514E-54DA-4A56-9EB5-7D21B95322F3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1EB43-9DC8-439B-A513-24B52251B49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57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NAJPIERW STANOWISKO</a:t>
            </a:r>
          </a:p>
          <a:p>
            <a:r>
              <a:rPr lang="pl-PL" dirty="0" smtClean="0"/>
              <a:t>POTEM PROCEDURA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1EB43-9DC8-439B-A513-24B52251B499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60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JONOWÓW</a:t>
            </a:r>
          </a:p>
          <a:p>
            <a:r>
              <a:rPr lang="pl-PL" dirty="0" smtClean="0"/>
              <a:t>WIĄZKA HORYZONTALNA</a:t>
            </a:r>
          </a:p>
          <a:p>
            <a:r>
              <a:rPr lang="pl-PL" dirty="0" smtClean="0"/>
              <a:t>FORMOWANIE WIĄZKI</a:t>
            </a:r>
          </a:p>
          <a:p>
            <a:r>
              <a:rPr lang="pl-PL" dirty="0" smtClean="0"/>
              <a:t>„WSADZENIE” PACJENTA W WIĄZKĘ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1EB43-9DC8-439B-A513-24B52251B499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67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PROTONY MONOENERGETYCZNE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1EB43-9DC8-439B-A513-24B52251B499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8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1452815-9FF4-4BD7-880C-2B0E57A48C40}" type="slidenum">
              <a:rPr lang="en-US" altLang="pl-PL" b="0">
                <a:latin typeface="Times New Roman" pitchFamily="18" charset="0"/>
              </a:rPr>
              <a:pPr/>
              <a:t>34</a:t>
            </a:fld>
            <a:endParaRPr lang="en-US" altLang="pl-PL" b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20496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67537-E015-47DE-9D03-F12879283129}" type="slidenum">
              <a:rPr lang="en-US" altLang="pl-PL" b="0">
                <a:latin typeface="Times New Roman" pitchFamily="18" charset="0"/>
              </a:rPr>
              <a:pPr/>
              <a:t>35</a:t>
            </a:fld>
            <a:endParaRPr lang="en-US" altLang="pl-PL" b="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97565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92730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41F9506-8318-4AD2-B715-9D3ADA90DE89}" type="slidenum">
              <a:rPr lang="en-US" altLang="pl-PL" sz="1200" b="0"/>
              <a:pPr algn="r" eaLnBrk="1" hangingPunct="1"/>
              <a:t>37</a:t>
            </a:fld>
            <a:endParaRPr lang="en-US" altLang="pl-PL" sz="12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59635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1EB43-9DC8-439B-A513-24B52251B499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84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4B5E003-72BD-48BF-A77B-28C655EC3D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B3746-25FA-4969-B265-EE699C220056}" type="datetime1">
              <a:rPr lang="pl-PL"/>
              <a:pPr>
                <a:defRPr/>
              </a:pPr>
              <a:t>2015-10-04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Paweł Olko  IFJ PAN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397F-13BA-4E02-9FFD-FB70BB2F54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4034-4492-42AF-9DE2-E59E7EF92ECD}" type="datetimeFigureOut">
              <a:rPr lang="pl-PL" smtClean="0"/>
              <a:pPr/>
              <a:t>2015-10-04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E4CF-3AE4-40B7-ADFF-B9F6C39EDD0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rezentacja\dzis\MOV02728.MP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29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_0159_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5" y="1255415"/>
            <a:ext cx="9144000" cy="485064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5616" y="1844824"/>
            <a:ext cx="7524328" cy="864095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Proton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eye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raditherapy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at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Institute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pl-PL" b="1" dirty="0" err="1">
                <a:solidFill>
                  <a:schemeClr val="bg1"/>
                </a:solidFill>
                <a:latin typeface="Calibri" pitchFamily="34" charset="0"/>
              </a:rPr>
              <a:t>N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uclear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Physics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pl-PL" b="1" dirty="0" err="1" smtClean="0">
                <a:solidFill>
                  <a:schemeClr val="bg1"/>
                </a:solidFill>
                <a:latin typeface="Calibri" pitchFamily="34" charset="0"/>
              </a:rPr>
              <a:t>Krakow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, Poland</a:t>
            </a:r>
            <a:b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l-PL" sz="5300" b="1" dirty="0">
              <a:ln w="19050">
                <a:solidFill>
                  <a:srgbClr val="FF0000"/>
                </a:solidFill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475287" y="6237312"/>
            <a:ext cx="3635896" cy="66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Barbara Michalec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395536" y="1628800"/>
            <a:ext cx="2088232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 txBox="1">
            <a:spLocks/>
          </p:cNvSpPr>
          <p:nvPr/>
        </p:nvSpPr>
        <p:spPr>
          <a:xfrm>
            <a:off x="0" y="1052736"/>
            <a:ext cx="9144000" cy="5742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International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Cooperation</a:t>
            </a: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2483768" y="1772816"/>
            <a:ext cx="6480720" cy="411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Charité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Universitätsmedizin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Berlin,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Germany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HZB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Helmholz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Zentrum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Berlin, </a:t>
            </a:r>
            <a:r>
              <a:rPr lang="pl-PL" dirty="0"/>
              <a:t>G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ermany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Clatterbridge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Centre for Oncology NHS,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Britain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Interanational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Atomic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Energy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Agency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Joint Institute for Nuclear Research,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Russia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Instituto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Nazionaledi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Fiscia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Laboratori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Nazionali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Sud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Catana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Italy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AutoShape 2" descr="data:image/jpeg;base64,/9j/4AAQSkZJRgABAQAAAQABAAD/2wCEAAkGBhQQEBUUEBQWFRUVFRUVFxgVGBkXFxgcGBcXFhgXFBUXHCYeGhsjGRgXHy8gJCcpLCwsFx4xNTAqNSYrLCkBCQoKDgwOGg8PGi0lHiUsLiozLC8sLCwsLC0tLTIsLSosLCwsLCwtLDQsLCosLCksLCksLCwpLC8sLCwsLCwsLP/AABEIAOoA1wMBIgACEQEDEQH/xAAcAAACAgMBAQAAAAAAAAAAAAAABgUHAwQIAQL/xABOEAACAQMBBAYECAcQAgMBAQABAgMABBEFBhIhMQcTQVFhgSIycZEUF0JScpKhsSM1c4KywdIVFiQzNENTVGJjZKKj0eHiJfCzwvGDRP/EABoBAAMBAQEBAAAAAAAAAAAAAAADBQQCAQb/xAAxEQACAQIEAwYFBQEBAAAAAAABAgADEQQSITFBUXETMmGRsfAFIoGhwRQjM9Hh8UL/2gAMAwEAAhEDEQA/ALxoooohCiiiiEKKKKIQoqIttpIpDOVI6u3O68hPobwGWAPbujGT3mq61HbC51e6FrYlooSeLDgxUes7kclxyUc8jPOn06DOTwA3MS9ZVHO8tiOZWzukHBwcHOD3HxrJWnpOlpbQpFEMKgwO895J7STxNblJNr6RovbWFFFFeT2FaWsatHawtLMcKo8yexVHaSeAFblKNsP3SvTIeNtaOVjHZJMPWc94TkPGmIoOp2E4draDeL7dH0+pXAu7thCshBMIyXCAAKu9yDEDj3Zr71nZB9I/henO5WPBlic7wZO0+I+7mOVWWK+Zog6lWGQwIIPaCMEU79U9wD3eXC0T+nW2m/Oa+laitzDHNH6sihh59h8QeHlW3Sb0aExxXFs3/wDmuHQfRY7y/r99OVJqrkcgR1Nsygwr5DDNfVK23GhyyxdfaMyXMIJUocF15lCO3vAPb7a8RQzWJtPXJUXAjTRSFsJ0kC7IgucJPyUjgsnhjsbw7ezupvstXSSWSIHEkRAZTzweKsO9SO2uqlJ6ZIYTlKiuLgzeooopUZCiiiiEKKKKIQoooohCiiiiEKUOkjab4JZHqmHWSsYlIPFfnn2gcPAkVK7Xa4LKzlm+Uq4Qd7NwX7ePlVSbdoypYRMxJ+D9YxJ5vM+8zE+2tmFo53BO1/SZcRVyqQN5lvnl+AWdhbqWedTcSBeZ32JQHwwN457hTNsBBHbyi3tiss3r3Uw4oijlFGflEtwz7T2YCxrW0L3sy2unphSqQ7yDDzBBugu3MRgDOOWOJq09jtlk0+3Ea4Ln0pH+c3h/ZHIf81qxD5adm3Otvyf6meiuZ7jYcfwJPUUUVJlKFR+qa9BagfCJUj3uW8cE+wc6kKrjZXS49Tu7u7ulEirL1MSPxUBf7PI8Me802mgILNsIqo5Fgu5k9tLtOptP4HIskk7CCEoQfSfhnhywuT5VNaJpS2tvHCnJFAz3nmzHxJyfOq+uNl9/UpW0wJC1oqHiMxvK2SUIPBfQOOFOmzO0ou1ZXUxzxHdmiPNT3jvU9hptVAEGTbc8/CLpvdvm6D8ycooorLNMUNnx1esX6Dk6W8vnu4P3030pWA/85ceNpD+nTbTq246D0iqWx6n1hWG8LCNjHguAd0HkTjgD4HlWavDSY2UjtPpSXBa80/KupzcQDhLC4PFwo5rvcyO3j7M2o7VuHsdRT1yrQzgcmMZG8D9JWyPLuqd6RtlJIpPh9iWV14yhOB/KDHP+0PPvpR1PaCK708qY0injmWVtwbqyBh1bOF5BvVyB7auUiKiqdxt4i/AyRUBRmGx36+MvO0ullRXQ5V1VgfBhkGs9VPoG0RtoNNmY+gxltZe7dD5Rvzc+7NWuKk1qRpnz+xtKVOoHE9ooopMbCiiiiEKKKKIQoorU1W/EEEkp5Roz+3dBOK9AubTwm2srzpsvSI7eIcmZ3P5oCj9I0vbS2Ml9+53UjeeS0C+A6s4YsewDjk1L9MBE0NncJ6rBuP0lRx+v3Uu3u1ZTTbe2iwHKP1jj1ghkYiMHmAeZ8qtYdT2aFd7n8yVWYdo2bawjFsRDFHeLbWZ6wr6dzc94X+ah7kLYBbmatiknot2ZNra9ZIMSz4Y55qnyF+0nz8Kdqm4pw1Q24Tdh1KprCiivDWaaJjuVYowQgMVIUnkDjgT50g9GEEtrBdm4ZdyOV8gcSHjH4U57j6PuqYgnuL24uFSY28MEnUgRqpkdgAWYs4O6OPAAUoazby25vbZLiTMssAVWCHrfhICsxO6CD6LcVxyrbST5TTJGtj785kqPqHA2vHPo/tz8E69/XupHuG/PPojyUD3187WaK6st7Zj+EQj0lHKaP5Ubd5xy/wDysZ1efTo1W4SF4kUKGhkEbgKMDMUp48O5qzQdI1k4XclLMw4Isbs/1VUmuCKmcuouPPTlOrplyE2MmNE1dLuBJoj6LjzB5FT4g8K36rez2gFjeuY4bj4NdMCFaIoVnPZGHxwYdnCmr98kp5WNz59UPvkripRIOm07SqCNd5o6SudZvG+bBbp7wWpsqv8AZ3XmF3fSm2uG35Y09BFYp1aY3Ww3Pj2ZphG2tsOEpkhP99FJGPrFd37a6q02voOA9J5Tdbb8T6yforDa3aSrvRurqeRUhh7xWas0fNXUY3aJxEcPundJGRvYyMg8xngfA1RuoaLHeI89mu5KmTcWvamPWeH5yZzleYq/DVNdI2kyaffLd25KiRt4EfJkHrAjuYccduTVDAtZio396TFi1uoJ296yD1x93TLBPnG4l97hR9xq69lL0zWNvI3NokJ8TjBP2VSu2esx3S2skShAInVkXkr9YzOAO45BHtq2Nm79ba10+B/WmjCj2iPrP+POm4tSaS6a3P5i8MbVDrpYRooooqVKMKKKKIQoooohCoHbpSdNugP6Fv8An7KnqwXtqJY3jbk6sh9jAiukbKwM5YXUiU1aX3w3RJYG4yWbLKveY8kH3AsPdULszpahXu7gZgt8YU/zsh9SMeGcE+FfehSGw1AxTcFLPbzDvR/QJ9nEN5VubaxG1it9PUgmNTLJu8mkkJx7cLj31f2ORdm1+nH34yNuMx3Gn9e/CWtsJevPYRSynLvvsT7ZG5eHYB3Uw1HbPWQgtYYhj8HGqHHeBhvPezUjUGoQXJHOWEFlF4Vp6lqsVum/O6ovexxnwA5k+AqO2i19oSkNuokuZs9Wp9VQPWkkPYo+2vNK2VVH665Y3FwecjjgvhCnJB7ONehABmaeFiTZYq3GuywXMlxbRMtvcmNWkuVZI1k9US7o9PcIwCSBxxWptFoxbU7IXlxvtNkHql6oKFyYwhBLcXJ4k5qzbm1WVGSRQysCGB4gg8wap/aGxNvczJmWVLaGPqZMbxtyXEsYc8yuVK73YGFbaDh200Nv8Gsy1lKjXUX/ANlmWeyFpEcrAhb5zjrG+s+TWfUtnYLhQJIxlfVZfQdPFHXBFfehaqt1bRTLykQN7D8oeRyPKpCsRZw2pN5rCqRoNIibT6RcrbSRPm6hxlHA/hMLLxViBwlAPaMNjPOpvYraD4ZZpI3rr6Evgy8yfaMHzqfNVdtrE+n3rzwyGJbiFzgDKNIgAKMveynIPMGn07Vh2Z33ES/7RzjaNXR6u9avKec9xPL5Fyo+xaZmUEYPEUu7D3qfBkt8FJYEVJI34MOHrDvVjxBFMeaTWvnMbStkEXNW2UUb01kfg9wASDHwRyOO7LH6rA9+M1v7M6x8LtYpiN0uPSHcykq2PDINRus6205a1sPSkPoyS844AeBJbkZMclHnU1pGmJbQJDH6sahRnme8nxJyfOvWvk+bf8e9pyts3y7fmbtIHSHfr8Ihtrj+T3EbKT2xuGG5KPokjPgTT/VcdNGn71tDKP5uQqfY4/3UV3hQDVAM8xFxTJEriXZqWO+W0kHpmRU4ciGIwy+BHGnDVta6/XbaOI/g7eVIlA5cPXP6vYtZ7S9WWzg1JyDLZxSwtnmz4Cwn/NnzqG6KNLafUOtbiIVZ2J7WbKr58SfKqjNmUu3/AJBH19285OVbEKvEg/T36S8KKKKhSxCiiiiEKKKKIQr5fkcV9UUQlMbVad+6FoL6IfhofwV0o55Th1mPt9h8K1NloW1PVVlkGVjCSyZ5fg0VQPNwPtre1a/fRtXlIXegn9Nk7GR85x4q29j3dtNGzukxW9vez2pDQzRmSIjmoEb5jI5jdb7/AAqy1TJT6jQ9dx9JKCZ36b/TjPnor143AulY5InaUeyUsfvB99P1U/0JyfwmcdhiU+5/+TVwVgxiBKpAmzDMWpgmJesXHwLVFupweolgEHWYyImDbw3sclbvpvguFdQyMGU8ipBB9hFezQq6lWAZSMEEZBHcQaWJ+jyFWLWks1qx/oXITzjPCl3VwM2hGk7syk21Ea6Utl1El9qTniDNHFx5EJHxH2msZ0PVI/4q/jkH97CAfMrSvpEOqsl4bV4d43LiQjg5dcBjGWG6Fx3+NOp0hlazDhz59It6huLqfYknHY3NhqEkVmy9XIvXxQScI3GcSJG3yHU8R2EHjypp0ja2KduqcNDOPWhl9F/zOxx4il++0PUpYIpJJIOvt8SoAjb5YA5RnDbp3hwOBg19R6C+rW8ck10pVhkBLdFdGHNQ7EspBBBx3V04RhdiOVx/zWcqWU2UHnaaW3tzqa3sYshJ1W6u71YypbPpdacY7ufDFZele/VbaBW3Gl61ZMZHDcUl+3keXjWTUdiLpCpiuZLmJRjqZpnjJ9kkZGfOobTry0ivJGuLVrZI4jARuGVesY5cvIueO7u4z3mmplOUrrl5bnrxi3zag6X5yd1PUze9XNp0MzTx4Kyleri3TgtG7SY31I7ADx4itrSIZdTiElzMVjJZWt4Mx4KnDJNITvkg8wMCtDY7be0gsUSedQYi8YHEsyqx3CBjPFcVi6L4bh5rm4d26iV2KhgV32LZ6wL2ejw//KWylVbS1tieM7VgzDW994+2VhHCgSJFRByVRgf++NbFFFYN5t2garPUbr4fqd7Zk+ibbq4+4PGRID9Yn3VZlUps5cn98LH51xcL5emP1Vswq3DtyEy4hrZRzMWre8kFu9mqnekuEbdHPKhl3cd+9u+6rV2OtFsJYbJcGZo3uLkjjjgFRAfafs8ajdXhh0y6ub6VQZHci1i7yVG/Ke4ZJ4+3tNZeia2kme4vZzvPK24Ce3HpNjuGd0eVbK9TtKZbh6k/1M1FMjhePoP9lkUUUVHlOFFFFEIUUUUQhRRRRCJ3SRsqL2FdwgToT1WTjf4ZaP2kDI9lVzsVtA1rJJaT5WOcNEwbI6t2BUMR2c8Hy7qtrbPTnms36kkSx4miI5h4zvDHtGR50jQLa6/Fh8QXyLzHDfx24+UvhzX2VTw9T9oq+q+nj0mCun7l10PrIXo9ke3jv5U4PDApGe8OTg+Ho4NW/s/rSXluk0fJxxHapHBlPiDVa7LaVLANSt7lcSvblx2hwocFlPaMke+tbog2iMVw1s59Cb0kz2Oo/wDso94FdYmmKoZxuLeVpzQqdnlU8b+d5clFeA17UqUYUqbBjHw1e6+n+3dprpU2T9C91GI/06Sj2SIDn3g01O4309Yp+8vvhGulSb/xt0ZOVrcuN/uhmPAP4I/I9x9tNdYLy0SZGjkUMjAqynkQa5Rrb7TplvtvMOr6mttBJM/qxqW9uOQHiTgedaWyumGG1USfxkhaaX6ch3iPLIHlSjdXBiuYrG5lDWsUiSdY2SeRMEFw3IekM5PMAZqxlbhTHXItuev9ThGztflpFTZzTY/hd+rRocTo65VTjfjU8MjvBprC45UtbIS9bPezrxR7gIh7CIkCEjwzmmeua182vh6T2kBl8/WFFFeE0qNkLtFrot2t41/jJ5kjUdy5Bdvq8Pawqq9OdbfW55ZeCQSXMrf5sAeJZgB7a3m1o3+0EJU5jik3E7sIGJbzYE+6sD7LTalqN31PoQGch5COHon1V+cc8cezNV6NMUgQ2l11+pk2o5qEFeB0kHI1xrN8SBlnP5kSDvPYoHvPtq9NB0tLa2jii4oijB+dniW8ySfOq6nuIEdNL0wZ61gtxMOJKji43hz9EHJHAchzq0o0CgAcABgewcqRjKhIUAWHAfmNwyAEk6nnPuiiip82woooohCiiiiEKKKKIQqj+kbZZ7G66+DKxSNvqy8OrfmVyOXHiP8AirwrV1GwjnjaOVA6MMFT2/7HxrRh65otfhxiK1IVVtxla7H9J6yFYtQA3sFFnwOR4ESd2e8cO+ka8tm0/UMD+ZmV1I7V3gykHuK4qYv9hVkkdbCVWZWIa3mIjnQjsG96LjxFROp6JdogW4t5R1YwrFScL83eGRujiR3cas01pBiUO+4kxzUIsw24ywrPbP4BqMttcH+Du+/Ex/mxLhx+Zk+VWQrZGRVK7Y2XwrT7S+j4lY1gmxzBXgCfzsj84VNdFW2xbFnO3ED8Cx7h/Nk+ziPd3VPrYfNT7RNxofpxmylWyvkbY7S0aU7w/BtXjkPBLuLqSezrIzvJn2rkU2VG6/oiXcJifI4hlZfWRl4q6nvBrFTYA67HSa3BI03kiKitoddFrGN0b8sh3IYxzdzyHgBzJ7BURHcarGOrMVvKRwExkKA/2njxnPsrf0TZwxyGe6k665Ybu9jCRr8yFfkjx5musgXVjfpxnOYtoBMmi7PCK3ZJ8SvMS85YZDs3MYPyQMADuFaEmwSYKRXF1FEecSS+hjtC7wJUeANNNFc9q4N7z3s1ta01dN05LeJYoV3UQYA/3PaSeOa2qK+ZJAoJY4ABJJ5ADiSa4NyZ3tNXVdUjtomlmYKiDJP3ADtJ5AVW67bSzw314coiILe3TPJpDxY97Y3Tmljb7bJtQn3YyeoQ4jX5x5b5Heewdg9pre2ss/gWm2lof42RmuJQOYOMAH2Zx+aaq0sKEC5+8x8huZOqYguTl2HrPnothSOeS7nYJFBGRvNy3n4ADvO7ngO8V87VdIpmUwWS9RbjI9EbrvnnnHqg9w495qJg0a7ukSKCCUxKSR6JVSTzd2bAye/PAACmzYrYGAXGLqRJpUG+YY/TRMcuuccCc/J++tFTs1Y1H1PKITOyhF0HOSvRLsmYYzdSjDyjEYPNU573gW4eQ8asavFGK9qNVqGq5YyrTpimoUQooopUZCiiiiEKKKKIQoooohCiiiiES9vOj5b4dbCQlwo58g4HIMew9zf+itI9p9R05+qaSRCvyJfTHlvZ4eINX/ULtPDAYs3UBmjHPdTfKf2sD0gPFa20MTlGRxmEyVqFznU2MrG36WnZGjubaKRHBDhMpvZ4HI4jPjSdcTIkwktS6gMGUPjfQg5HpDg2D28PZT5Np2gtlhNIn9kGT7mQmtGbVdGg/ibWS4I7ZGKr9p/+tUqbIvcRtfL7zC6se84lk7H7YRX8IKsBKAOsjz6QPaQO1T2GmHNUXJ0mzIN20ggtl/sIC3mTw+yo2bbe/lOPhMuTyCHd9wQCsZ+HuxJGgmkYxQLHUzobNe1TOmWmrBOtluntox8q5kP2I2T9lTWi7R6pI4FuFu4xzlkiMCH6LkgsPHFIbCEbMD78o5cTfdTLMrzNVTrW1mqxSbk3V2oJwrFMxn/+vpAeePKoHVdotWgw0s0oU8Vddxo28VdQVNdLgmb/ANDznjYpV4GXrVbdKu2SrEbSB8u/8aVPqr80kdrd3d7aULTpUv4+ciuO50U/auDWVdr7Kf8AlmnoCeb253D7d3hx86fSwb0nDML25f7E1MUtRcqm3WRey99a2sgnuA0zrxSNQAoPYzs3d2AA0waj0tu7l4baFHIxvuOsfAzgZ4d5ot9I0SfitzNCfmycPtKkfaakrHZzRYmBa4M5J4LvFs+ASNcmtFR6RbM6sT0P/IlFqAWVhbrF2zutS1iTqxI5TPpEehEo/tbuAfZxNW7srsvHp8Ajj4k8Xcji7d57h3DsqQ023RIlEUfVpjgoXcx7V7D9tbVTK+I7T5VFhym+jQyfMTcwooorLNEKKKKIQoooohCiiiiEKKKKIQoooohCvMV7RRCQWr7FWd0SZoF3j8pfQbzK4z50vS9DVmT6LzL4byn71p+opy16iaKximoo24iPa9EFknFutk+k+B/lA++vrWtQtNHVUtbdDcScI0QZc54Au3FsZ9/ZTtUZJs3btci5MY65RgPx7sZI5EgcAa6Fcsf3CSOU5NIAfIADIDRtjnnYXGqt103NYj/FReATkT/7x504KgAwOAr0V7SncudYxECjSYri2WRSrqGUjBVhkH2g0h6zoc2l709gOstuc1q/pKB2tHnkPu8RVg14y5517TqFD4cp49MN15xDsdltM1WHroY+rJ4MIzuMrdoZRlfs41pz9CcJPoXEq+BVW/2p80zR4bZSsEaxgnJCjGT3k9tbtO/U1FPyMbeOsX+nQj5gLyu7ToWt1OZJpXHcN1P1E026Nsna2f8AJ4VVvnH0nP5zcal6KW9eo+jNO0oondE8r2iikxsKKKKIQoooohCiiiiEjtoNW+CW0s+7vdWu9u5xniBjPZVe/HcP6r/q/wDSnLpA/Flz+T/WK56qpgsPTqoS44ydi6z02AUzpTZ3V/hdrHPu7nWLndznHEjn5VJUudHf4stvoH9JqY6nVAFcgc5uQ3UE8oUUV5muJ3F7bPa9dNiVynWM77qrnd5DJOcHlw99J3x3/wCF/wBX/pS90q638IviinKQDqx9Lm59+B+bSbVzD4KmaYLjUyTWxThyFOk6M2T2lXULYTKu6d5lZc53SPH2EHzqaqmeh7XOqunt2PozLlfppx+1c+4Vc1TMTR7KoVG034ep2iA8YUUUVmj5qatfdRBJLje6tGfGcZ3QTjPZyqt/jv8A8L/q/wDSn3av+Q3P5CX9A1zfVTA4enVUlxJ+LrPTICmWn8d/+F/1P+lHx3/4X/U/6Up6H0d3V5As0PV7jFgN5sH0SVPDHeK3/ihvv7r6/wDxWg0sGDY28zEipiSLi/lJ347/APC/6n/SvR03f4X/AFP+lQPxQ33919f/AIr0dEN9/dfX/wCK87PB8x5z3PifHyl2RPlQe8A++vuscCYUA9gA+yslRJVhRRXxNKEUsxwACSe4AZJohE7bLpHXT5liEXWsU3m9Ld3cnAHI88ZqA+O//C/6n/Sq92i1c3d1LMfluSPBRwUfVAqOq/TwNLIMw1kZ8XUzHKdJ07p96s8SSocq6qw9hGa2ar3oe13rbZrdj6UJyv0H4/Y2feKsKotan2blZVpPnQNCiiilRkXukD8WXP5P9YrnquhekD8WXP5P9Yrnqrnw3+M9ZJx3fHSdB9Hf4stvoH9JqY6XOjv8WW30D+k1MdR638jdTKVLuL0EKjdodWFpayzN8hCR4tyUebEVJVV/TPrmFitVPrfhX9gyEB88nyFdUKfaVAs8rVOzQtKrmlLsWY5LEknvJOSffTVqOxxj0mG7x6bOS/0H4R/aM/n1AaJphubiKFecjhfYPlHyGTXQ2qaKk1o9vjCtH1Y8MDCnyIB8qtYrEdkygexJeHo9oGJ9mc52F60MqSpwZGVx7Qc10rpmoLPDHKnqyKrDzGceXKuZ7iAxuyMMMpKkdxBwftq3ehzXOst3t2PpQneX6Df7Nn6wpfxCnmQOOHpO8E+Vih4yxaKKKhytInav+Q3P5CX9A1zfXSG1f8hufyEv6Brm+rfw3uN1krH94S9+is/+Lh+lL/8AI1N1c32G1V1BGI4Z5EQZwqnAGTk/aa2P38339al+tS6nw93csCNTO6eMVVCkHSdEUZrnf9/N9/WpfrUxdH21d3PqMMc1xI6Nv5VjkHCMR9tJf4e6KWJGkauMViBYy56KKKnTbCkzpU1z4PYlFOHnPVj6PNz7uH51OdUX0q638IviinKQDqx3b3Nz78D82teDpdpVHIazNiqmSmfHSJ8UZZgqjJJAA7yeAFNG3uyX7nvCF9V4lyf7xQA/v4HzrJ0X6L8J1BGI9GEdafaOCD6xz5VZPSfonwmwdgMvCetX2Dg4+rk+QqpWxOSuqcOP1k+lQzUmbjKq2B1z4JfxMThHPVv3Yfhk+xsHyroMVy1XQuwmufDLGJycuo6t/pLwz5jB86z/ABKltUHSOwNTdPrGGiiipEpxe6QPxZc/k/1iueq6F6QPxZc/k/1iuequfDf4z1knHd8dJ0H0d/iy2+gf0mpjpc6O/wAWW30D+k1MdR638jdTKVLuL0E+WYAEngBxrnLazWjeXks3YzEJ9FfRX7Bnzq4+kzW/g1g4U4eX8Evf6XrHyXPvFULVX4bS0NQ9JPx1TUJGbYDXYLK5M1wHOEKpuAHi3MnJHZw86sX447L5s31B+1VXJsVekAi1mIIyPR769/eRff1Wb6tPq0aFVszNr1iadStTWyj7TzbHUobm8kmtgwSTDEMMENjDciefPzNZdhdc+B30UhOEY9W/0X4ZPsOD5VguNj7yNS720qqoJYleAA5k1D1pCo1PIDcWtElmV8xFjvOpQa9pb6P9c+F2EbE5dB1b+1OGT7Rg+dMlfMOpRip4S8rBgCJE7V/yG5/IS/oGub66Q2r/AJDc/kJf0DXN9WfhvdbrJmP7wlmbE9G1te2STytKGYuCFZQPRcqMAqewVO/E1Z/Pn+sv7Fb3RV+K4fpS/wDyNTfWGtiKq1GAY7maqVCmUBI4RC+Jqz+fP9Zf2K39C6NLaznWeJpSyZwGZSOIKnICjsNN1FJOJqsLFjGihTBuBCiiikR0jdodXFpayzN8hCR4tyUebEVzbLKXYsxyzEknvJOSffVqdM+t4WK1U+t+Ff2DggPnvHyFVbbWzSuqRqWdjhVHEk9wFXfh9PJTznj6SPjHzPlHCPXR5tla6dDJ1okMkjZJVQQFUYUZJHaSfOmqTpfsWBDJMQQQRuDiDwI9aqy/eRff1Wb6te/vIvv6rN9WunoYd2LFtesEq1kXKBp0kRd7nWN1WdzeO7ngd3PDI78U/dDmudXcPbsfRmG8v00HLzXP1RSdqOzdzbpvzwSRrkLvMuBk8hnyrW02/a3mjlT1o3Vx5HOPPlWmqi1aZUG8QjGm4Yzp2itbTr1Z4klQ5WRVcewjNFfLkW0MvXvIfpA/Flz+T/WK56rpfXNJF1byQMxUSLukjBI454Z9lIvxJQ/1iX6qVUwWJp0kIc8ZgxVB6jArGbo7/Flt9A/ptTHUfoOkC0t44FYsIxgE4BPEnjj21vmp1QhnJHObUFlAPKUn0ua3116IVOVgXdP02wW9w3R5GoHYzRvhd9DER6O9vv8ART0j7+XnVm3XQ/byuzvNMWdixPoc2OT8mpfZXYCHTpHkiZ3Z1C5fHAZycYA58PdVUYunTo5E3tJ/6ao9XM214zAUYr2io8pzHNCHUqwyGBBHeCMEVzbtBpJtLqWE/IcgeK81PmpFdLUp7T9HMF/N10jOjboU7m7g4zgnIPHjjyFbcHiBRY5tjMmKomooy7xE6Htc6q6aBj6My5X6aZP2rn3CrnpDseiOCGVJUmmDIwYepzBz82nyucXUSo+ZJ1hkdEytInav+Q3P5CX9A1zfXTupWInhkiYkCRGQkcwGGDikX4lrb+mm/wAn7NPwWJSkpDROKoPUIKytNO2xu7aMRwTsiDJCgLgZOTzUnmTW18Yeof1p/cn7NWD8S1t/TTf5P2aPiWtv6ab/ACfs1qOKwp1I+0zjD4gaA/eV98Yeof1p/cn7NHxh6h/Wn9yfs1YPxLW39NN/k/Zo+Ja2/ppv8n7NH6nC8vtPewxHP7xx2cuGktIHc7zNFGzE9pKgk8KkHYAEngBxNYNNsRBDHEpJEaKgJ5kKMca81Ox6+F4t5k31KllxvAHgcZ8KimxbwlQXCznnazWjeXks3YzYTwVeC/YM+dNHQ9ovW3bTsPRhXh9N8ge5d73imX4lrb+mm/yfs01bL7MR6fCYoizAsXLNjJJwOOB2AVVrYun2WSn0k6lhn7TM/WTGKMV7RUiU5D7WaN8Ls5YccWUlfpL6S/aMedc5MuDg8CK6lNIuo9EdtNM8nWSrvsWKru4BPE4yO+qOCxS0gVfaYcVhzUIKzX6Htd622e3Y+lC2V+g/H7Gz7xRUps10cxWE/XRSyk7pUht3dIPfgd4B8q9rLiGRqhZNjNFAMqANvG2o681lY54oTxaUnyGDgn2kYrbu7pYkZ3OFUZP/AB40ma5A0TW9zJwdpd5/7I4FU8lB880iOjzXmawXsrLGzJu5AJ9LO7w4nOOPKoLZWaVo2nmK7shLEnIIC8BgcgowaIRloqJsdSkuctCFSMEhWcElyO0KCMLWLTteaWCR91Q8RZWBJ3fR45BwTjFEJN0Ut2W0cstuZFRN4BnOSdxFGcbx5ljg4FEe0kj2vWoihlQu5YncGM4A7SxHHHZkUQjJRUSNZIsvhDJx6vf3R9nlXxZ6hM4gb8GyS+sVDDc9Et3nPLHtohJmovXdZNqm+U31yAcMAQT4EcalKUtuZd9oIBk777xAGTgcBgdvNvdRCSsGrzugdbY4YAjMiA4PLga2tJ1AzoWZDGQ7Juk5Po8Dy8cjyrVg1jemSFI3TClmMi7uFAwN3jxycV93uqCJ1hhUNK+W3eSqDxLue776ISVoqGudVkgmhSXdZZiVyoKlW4Y4EnI41h1TXZIblI8KVYFuGS+BwAAzjJPAUQk/RUdpdxOzP8IjVACNzdOcg88+zh3VI0QkDLtI4uPg4gy+MjDjGMZzkjhwrPDtCOvEMyNE7erkhlb2MKgNF1BGvbid97HFEwrN24+SD8lR763HtJLy9jl3GjiixguN1mIOeCnjjOKIRqoqIGsGV3WDd3I/XlfioPzVAIzjtOQBXmk65v2xnmwgBbiM4IBwGGe+iEmKKhv3TlMLThVRApdUYEsygZyxBwpI5DBr6stb/gguLjC5BbA7s+iBnmTRCS9FQs2oXHUGZYxngViwWcgkesQeBxxwAcVs6jrAhRSVJd8BIx6xJ7PDHaaISRoqE/daVbmOJwjF0ZmCZymOWSTxB5chXlEJ5dut3cdRnMcQDyYPrMfVXI7BzPjio3bHRoo7YsmQwZcZdjz4cAxNMVvYxq+VRFPHiFAPvAr6u7RHI30VsfOUH76ISF1vVP8AxoYHjKiIPawGfszWHXDu6ZuxZ3V3EJHIgY3iD2jPb7ampbCPqyvVpu7wON0Yz34xW91YxjAxjGMcMd2O6iEjZLtba1Xc4+gqxqOJYkcAB28eNQVzaNZ6c6t/Gztg473PIeQPmaYNOtEUsVRQQcDAAx4DurbuIFbG8obBBGQDg94z20Qi5rFt8F09YU9aQpH4lm9b7sUbRW4gs4rdOG+6ITy8WYn20yTQKxXeUHByMgHB7xnkaxX9ur7odVbDDG8AfvohNWO+ibcgx6Lxtu54BlXC8B3EcR7KjtlY2hmuLcEtHGQVPdvfJ9uPuqXvrVGyWRSQowSASOJ5E8qzWMKqg3QFzxOABx7+FEJsmlCzkFxqrtkEQphfaPR4ebNTZKoIIIyCORrSi02JWBWNAQeYVQffiiE3OoG9vY443c+Gc/fS7s6mby7Z/XDhRnmF44x4YC+6mao7ULVGZSUUk8CSATjuz3UQka0Ju71XH8Tb5w3Y79u73gcOPhWPTohcajNKeKw4jX6XafL0vfTKqADAAAHIDgPKsVtAq53VC5OTgAZPecdtEJnqP16+ENvI+eIUge08B9pqQrVvLVHxvorY5bwB++iEitiLYJaKe1yzH34H2CpLWXZbeUp6wjbGOfLsrJZ2yoCEVVH9kAfdWwaIRR2et7c2iGSXK8SyFgF3s8iq8WPLgc9lZdq5ARaoRuRPIN4EboAGMAjs4E1M2mnxrK7LGgPeFAPvxWfUIFeMh1DDnhgCPcaISA2v1UGHqoiCHZUZgfRXPHdzyzw8h7awbSuvV2oX+IWVVJ7CFwAfZjPHtpkexjMaruJugqQu6MD2DGKzXEKshVlBGORAI9xohPlr1AVXIJbkF4n28OQ8aWbsBtUIlkMYWIdWeA588FgRni3upg0u1RE9BFXPPdAH3V5qlojhd9FbB4byg/fRCfOmxwqzCH0m+W+SxJ7mkPM+HZRW9HEFACgADkAMAewCvKI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4" descr="data:image/jpeg;base64,/9j/4AAQSkZJRgABAQAAAQABAAD/2wCEAAkGBhQQEBUUEBQWFRUVFRUVFxgVGBkXFxgcGBcXFhgXFBUXHCYeGhsjGRgXHy8gJCcpLCwsFx4xNTAqNSYrLCkBCQoKDgwOGg8PGi0lHiUsLiozLC8sLCwsLC0tLTIsLSosLCwsLCwtLDQsLCosLCksLCksLCwpLC8sLCwsLCwsLP/AABEIAOoA1wMBIgACEQEDEQH/xAAcAAACAgMBAQAAAAAAAAAAAAAABgUHAwQIAQL/xABOEAACAQMBBAYECAcQAgMBAQABAgMABBEFBhIhMQcTQVFhgSIycZEUF0JScpKhsSM1c4KywdIVFiQzNENTVGJjZKKj0eHiJfCzwvGDRP/EABoBAAMBAQEBAAAAAAAAAAAAAAADBQQCAQb/xAAxEQACAQIEAwYFBQEBAAAAAAABAgADEQQSITFBUXETMmGRsfAFIoGhwRQjM9Hh8UL/2gAMAwEAAhEDEQA/ALxoooohCiiiiEKKKKIQoqIttpIpDOVI6u3O68hPobwGWAPbujGT3mq61HbC51e6FrYlooSeLDgxUes7kclxyUc8jPOn06DOTwA3MS9ZVHO8tiOZWzukHBwcHOD3HxrJWnpOlpbQpFEMKgwO895J7STxNblJNr6RovbWFFFFeT2FaWsatHawtLMcKo8yexVHaSeAFblKNsP3SvTIeNtaOVjHZJMPWc94TkPGmIoOp2E4draDeL7dH0+pXAu7thCshBMIyXCAAKu9yDEDj3Zr71nZB9I/henO5WPBlic7wZO0+I+7mOVWWK+Zog6lWGQwIIPaCMEU79U9wD3eXC0T+nW2m/Oa+laitzDHNH6sihh59h8QeHlW3Sb0aExxXFs3/wDmuHQfRY7y/r99OVJqrkcgR1Nsygwr5DDNfVK23GhyyxdfaMyXMIJUocF15lCO3vAPb7a8RQzWJtPXJUXAjTRSFsJ0kC7IgucJPyUjgsnhjsbw7ezupvstXSSWSIHEkRAZTzweKsO9SO2uqlJ6ZIYTlKiuLgzeooopUZCiiiiEKKKKIQoooohCiiiiEKUOkjab4JZHqmHWSsYlIPFfnn2gcPAkVK7Xa4LKzlm+Uq4Qd7NwX7ePlVSbdoypYRMxJ+D9YxJ5vM+8zE+2tmFo53BO1/SZcRVyqQN5lvnl+AWdhbqWedTcSBeZ32JQHwwN457hTNsBBHbyi3tiss3r3Uw4oijlFGflEtwz7T2YCxrW0L3sy2unphSqQ7yDDzBBugu3MRgDOOWOJq09jtlk0+3Ea4Ln0pH+c3h/ZHIf81qxD5adm3Otvyf6meiuZ7jYcfwJPUUUVJlKFR+qa9BagfCJUj3uW8cE+wc6kKrjZXS49Tu7u7ulEirL1MSPxUBf7PI8Me802mgILNsIqo5Fgu5k9tLtOptP4HIskk7CCEoQfSfhnhywuT5VNaJpS2tvHCnJFAz3nmzHxJyfOq+uNl9/UpW0wJC1oqHiMxvK2SUIPBfQOOFOmzO0ou1ZXUxzxHdmiPNT3jvU9hptVAEGTbc8/CLpvdvm6D8ycooorLNMUNnx1esX6Dk6W8vnu4P3030pWA/85ceNpD+nTbTq246D0iqWx6n1hWG8LCNjHguAd0HkTjgD4HlWavDSY2UjtPpSXBa80/KupzcQDhLC4PFwo5rvcyO3j7M2o7VuHsdRT1yrQzgcmMZG8D9JWyPLuqd6RtlJIpPh9iWV14yhOB/KDHP+0PPvpR1PaCK708qY0injmWVtwbqyBh1bOF5BvVyB7auUiKiqdxt4i/AyRUBRmGx36+MvO0ullRXQ5V1VgfBhkGs9VPoG0RtoNNmY+gxltZe7dD5Rvzc+7NWuKk1qRpnz+xtKVOoHE9ooopMbCiiiiEKKKKIQoorU1W/EEEkp5Roz+3dBOK9AubTwm2srzpsvSI7eIcmZ3P5oCj9I0vbS2Ml9+53UjeeS0C+A6s4YsewDjk1L9MBE0NncJ6rBuP0lRx+v3Uu3u1ZTTbe2iwHKP1jj1ghkYiMHmAeZ8qtYdT2aFd7n8yVWYdo2bawjFsRDFHeLbWZ6wr6dzc94X+ah7kLYBbmatiknot2ZNra9ZIMSz4Y55qnyF+0nz8Kdqm4pw1Q24Tdh1KprCiivDWaaJjuVYowQgMVIUnkDjgT50g9GEEtrBdm4ZdyOV8gcSHjH4U57j6PuqYgnuL24uFSY28MEnUgRqpkdgAWYs4O6OPAAUoazby25vbZLiTMssAVWCHrfhICsxO6CD6LcVxyrbST5TTJGtj785kqPqHA2vHPo/tz8E69/XupHuG/PPojyUD3187WaK6st7Zj+EQj0lHKaP5Ubd5xy/wDysZ1efTo1W4SF4kUKGhkEbgKMDMUp48O5qzQdI1k4XclLMw4Isbs/1VUmuCKmcuouPPTlOrplyE2MmNE1dLuBJoj6LjzB5FT4g8K36rez2gFjeuY4bj4NdMCFaIoVnPZGHxwYdnCmr98kp5WNz59UPvkripRIOm07SqCNd5o6SudZvG+bBbp7wWpsqv8AZ3XmF3fSm2uG35Y09BFYp1aY3Ww3Pj2ZphG2tsOEpkhP99FJGPrFd37a6q02voOA9J5Tdbb8T6yforDa3aSrvRurqeRUhh7xWas0fNXUY3aJxEcPundJGRvYyMg8xngfA1RuoaLHeI89mu5KmTcWvamPWeH5yZzleYq/DVNdI2kyaffLd25KiRt4EfJkHrAjuYccduTVDAtZio396TFi1uoJ296yD1x93TLBPnG4l97hR9xq69lL0zWNvI3NokJ8TjBP2VSu2esx3S2skShAInVkXkr9YzOAO45BHtq2Nm79ba10+B/WmjCj2iPrP+POm4tSaS6a3P5i8MbVDrpYRooooqVKMKKKKIQoooohCoHbpSdNugP6Fv8An7KnqwXtqJY3jbk6sh9jAiukbKwM5YXUiU1aX3w3RJYG4yWbLKveY8kH3AsPdULszpahXu7gZgt8YU/zsh9SMeGcE+FfehSGw1AxTcFLPbzDvR/QJ9nEN5VubaxG1it9PUgmNTLJu8mkkJx7cLj31f2ORdm1+nH34yNuMx3Gn9e/CWtsJevPYRSynLvvsT7ZG5eHYB3Uw1HbPWQgtYYhj8HGqHHeBhvPezUjUGoQXJHOWEFlF4Vp6lqsVum/O6ovexxnwA5k+AqO2i19oSkNuokuZs9Wp9VQPWkkPYo+2vNK2VVH665Y3FwecjjgvhCnJB7ONehABmaeFiTZYq3GuywXMlxbRMtvcmNWkuVZI1k9US7o9PcIwCSBxxWptFoxbU7IXlxvtNkHql6oKFyYwhBLcXJ4k5qzbm1WVGSRQysCGB4gg8wap/aGxNvczJmWVLaGPqZMbxtyXEsYc8yuVK73YGFbaDh200Nv8Gsy1lKjXUX/ANlmWeyFpEcrAhb5zjrG+s+TWfUtnYLhQJIxlfVZfQdPFHXBFfehaqt1bRTLykQN7D8oeRyPKpCsRZw2pN5rCqRoNIibT6RcrbSRPm6hxlHA/hMLLxViBwlAPaMNjPOpvYraD4ZZpI3rr6Evgy8yfaMHzqfNVdtrE+n3rzwyGJbiFzgDKNIgAKMveynIPMGn07Vh2Z33ES/7RzjaNXR6u9avKec9xPL5Fyo+xaZmUEYPEUu7D3qfBkt8FJYEVJI34MOHrDvVjxBFMeaTWvnMbStkEXNW2UUb01kfg9wASDHwRyOO7LH6rA9+M1v7M6x8LtYpiN0uPSHcykq2PDINRus6205a1sPSkPoyS844AeBJbkZMclHnU1pGmJbQJDH6sahRnme8nxJyfOvWvk+bf8e9pyts3y7fmbtIHSHfr8Ihtrj+T3EbKT2xuGG5KPokjPgTT/VcdNGn71tDKP5uQqfY4/3UV3hQDVAM8xFxTJEriXZqWO+W0kHpmRU4ciGIwy+BHGnDVta6/XbaOI/g7eVIlA5cPXP6vYtZ7S9WWzg1JyDLZxSwtnmz4Cwn/NnzqG6KNLafUOtbiIVZ2J7WbKr58SfKqjNmUu3/AJBH19285OVbEKvEg/T36S8KKKKhSxCiiiiEKKKKIQr5fkcV9UUQlMbVad+6FoL6IfhofwV0o55Th1mPt9h8K1NloW1PVVlkGVjCSyZ5fg0VQPNwPtre1a/fRtXlIXegn9Nk7GR85x4q29j3dtNGzukxW9vez2pDQzRmSIjmoEb5jI5jdb7/AAqy1TJT6jQ9dx9JKCZ36b/TjPnor143AulY5InaUeyUsfvB99P1U/0JyfwmcdhiU+5/+TVwVgxiBKpAmzDMWpgmJesXHwLVFupweolgEHWYyImDbw3sclbvpvguFdQyMGU8ipBB9hFezQq6lWAZSMEEZBHcQaWJ+jyFWLWks1qx/oXITzjPCl3VwM2hGk7syk21Ea6Utl1El9qTniDNHFx5EJHxH2msZ0PVI/4q/jkH97CAfMrSvpEOqsl4bV4d43LiQjg5dcBjGWG6Fx3+NOp0hlazDhz59It6huLqfYknHY3NhqEkVmy9XIvXxQScI3GcSJG3yHU8R2EHjypp0ja2KduqcNDOPWhl9F/zOxx4il++0PUpYIpJJIOvt8SoAjb5YA5RnDbp3hwOBg19R6C+rW8ck10pVhkBLdFdGHNQ7EspBBBx3V04RhdiOVx/zWcqWU2UHnaaW3tzqa3sYshJ1W6u71YypbPpdacY7ufDFZele/VbaBW3Gl61ZMZHDcUl+3keXjWTUdiLpCpiuZLmJRjqZpnjJ9kkZGfOobTry0ivJGuLVrZI4jARuGVesY5cvIueO7u4z3mmplOUrrl5bnrxi3zag6X5yd1PUze9XNp0MzTx4Kyleri3TgtG7SY31I7ADx4itrSIZdTiElzMVjJZWt4Mx4KnDJNITvkg8wMCtDY7be0gsUSedQYi8YHEsyqx3CBjPFcVi6L4bh5rm4d26iV2KhgV32LZ6wL2ejw//KWylVbS1tieM7VgzDW994+2VhHCgSJFRByVRgf++NbFFFYN5t2garPUbr4fqd7Zk+ibbq4+4PGRID9Yn3VZlUps5cn98LH51xcL5emP1Vswq3DtyEy4hrZRzMWre8kFu9mqnekuEbdHPKhl3cd+9u+6rV2OtFsJYbJcGZo3uLkjjjgFRAfafs8ajdXhh0y6ub6VQZHci1i7yVG/Ke4ZJ4+3tNZeia2kme4vZzvPK24Ce3HpNjuGd0eVbK9TtKZbh6k/1M1FMjhePoP9lkUUUVHlOFFFFEIUUUUQhRRRRCJ3SRsqL2FdwgToT1WTjf4ZaP2kDI9lVzsVtA1rJJaT5WOcNEwbI6t2BUMR2c8Hy7qtrbPTnms36kkSx4miI5h4zvDHtGR50jQLa6/Fh8QXyLzHDfx24+UvhzX2VTw9T9oq+q+nj0mCun7l10PrIXo9ke3jv5U4PDApGe8OTg+Ho4NW/s/rSXluk0fJxxHapHBlPiDVa7LaVLANSt7lcSvblx2hwocFlPaMke+tbog2iMVw1s59Cb0kz2Oo/wDso94FdYmmKoZxuLeVpzQqdnlU8b+d5clFeA17UqUYUqbBjHw1e6+n+3dprpU2T9C91GI/06Sj2SIDn3g01O4309Yp+8vvhGulSb/xt0ZOVrcuN/uhmPAP4I/I9x9tNdYLy0SZGjkUMjAqynkQa5Rrb7TplvtvMOr6mttBJM/qxqW9uOQHiTgedaWyumGG1USfxkhaaX6ch3iPLIHlSjdXBiuYrG5lDWsUiSdY2SeRMEFw3IekM5PMAZqxlbhTHXItuev9ThGztflpFTZzTY/hd+rRocTo65VTjfjU8MjvBprC45UtbIS9bPezrxR7gIh7CIkCEjwzmmeua182vh6T2kBl8/WFFFeE0qNkLtFrot2t41/jJ5kjUdy5Bdvq8Pawqq9OdbfW55ZeCQSXMrf5sAeJZgB7a3m1o3+0EJU5jik3E7sIGJbzYE+6sD7LTalqN31PoQGch5COHon1V+cc8cezNV6NMUgQ2l11+pk2o5qEFeB0kHI1xrN8SBlnP5kSDvPYoHvPtq9NB0tLa2jii4oijB+dniW8ySfOq6nuIEdNL0wZ61gtxMOJKji43hz9EHJHAchzq0o0CgAcABgewcqRjKhIUAWHAfmNwyAEk6nnPuiiip82woooohCiiiiEKKKKIQqj+kbZZ7G66+DKxSNvqy8OrfmVyOXHiP8AirwrV1GwjnjaOVA6MMFT2/7HxrRh65otfhxiK1IVVtxla7H9J6yFYtQA3sFFnwOR4ESd2e8cO+ka8tm0/UMD+ZmV1I7V3gykHuK4qYv9hVkkdbCVWZWIa3mIjnQjsG96LjxFROp6JdogW4t5R1YwrFScL83eGRujiR3cas01pBiUO+4kxzUIsw24ywrPbP4BqMttcH+Du+/Ex/mxLhx+Zk+VWQrZGRVK7Y2XwrT7S+j4lY1gmxzBXgCfzsj84VNdFW2xbFnO3ED8Cx7h/Nk+ziPd3VPrYfNT7RNxofpxmylWyvkbY7S0aU7w/BtXjkPBLuLqSezrIzvJn2rkU2VG6/oiXcJifI4hlZfWRl4q6nvBrFTYA67HSa3BI03kiKitoddFrGN0b8sh3IYxzdzyHgBzJ7BURHcarGOrMVvKRwExkKA/2njxnPsrf0TZwxyGe6k665Ybu9jCRr8yFfkjx5musgXVjfpxnOYtoBMmi7PCK3ZJ8SvMS85YZDs3MYPyQMADuFaEmwSYKRXF1FEecSS+hjtC7wJUeANNNFc9q4N7z3s1ta01dN05LeJYoV3UQYA/3PaSeOa2qK+ZJAoJY4ABJJ5ADiSa4NyZ3tNXVdUjtomlmYKiDJP3ADtJ5AVW67bSzw314coiILe3TPJpDxY97Y3Tmljb7bJtQn3YyeoQ4jX5x5b5Heewdg9pre2ss/gWm2lof42RmuJQOYOMAH2Zx+aaq0sKEC5+8x8huZOqYguTl2HrPnothSOeS7nYJFBGRvNy3n4ADvO7ngO8V87VdIpmUwWS9RbjI9EbrvnnnHqg9w495qJg0a7ukSKCCUxKSR6JVSTzd2bAye/PAACmzYrYGAXGLqRJpUG+YY/TRMcuuccCc/J++tFTs1Y1H1PKITOyhF0HOSvRLsmYYzdSjDyjEYPNU573gW4eQ8asavFGK9qNVqGq5YyrTpimoUQooopUZCiiiiEKKKKIQoooohCiiiiES9vOj5b4dbCQlwo58g4HIMew9zf+itI9p9R05+qaSRCvyJfTHlvZ4eINX/ULtPDAYs3UBmjHPdTfKf2sD0gPFa20MTlGRxmEyVqFznU2MrG36WnZGjubaKRHBDhMpvZ4HI4jPjSdcTIkwktS6gMGUPjfQg5HpDg2D28PZT5Np2gtlhNIn9kGT7mQmtGbVdGg/ibWS4I7ZGKr9p/+tUqbIvcRtfL7zC6se84lk7H7YRX8IKsBKAOsjz6QPaQO1T2GmHNUXJ0mzIN20ggtl/sIC3mTw+yo2bbe/lOPhMuTyCHd9wQCsZ+HuxJGgmkYxQLHUzobNe1TOmWmrBOtluntox8q5kP2I2T9lTWi7R6pI4FuFu4xzlkiMCH6LkgsPHFIbCEbMD78o5cTfdTLMrzNVTrW1mqxSbk3V2oJwrFMxn/+vpAeePKoHVdotWgw0s0oU8Vddxo28VdQVNdLgmb/ANDznjYpV4GXrVbdKu2SrEbSB8u/8aVPqr80kdrd3d7aULTpUv4+ciuO50U/auDWVdr7Kf8AlmnoCeb253D7d3hx86fSwb0nDML25f7E1MUtRcqm3WRey99a2sgnuA0zrxSNQAoPYzs3d2AA0waj0tu7l4baFHIxvuOsfAzgZ4d5ot9I0SfitzNCfmycPtKkfaakrHZzRYmBa4M5J4LvFs+ASNcmtFR6RbM6sT0P/IlFqAWVhbrF2zutS1iTqxI5TPpEehEo/tbuAfZxNW7srsvHp8Ajj4k8Xcji7d57h3DsqQ023RIlEUfVpjgoXcx7V7D9tbVTK+I7T5VFhym+jQyfMTcwooorLNEKKKKIQoooohCiiiiEKKKKIQoooohCvMV7RRCQWr7FWd0SZoF3j8pfQbzK4z50vS9DVmT6LzL4byn71p+opy16iaKximoo24iPa9EFknFutk+k+B/lA++vrWtQtNHVUtbdDcScI0QZc54Au3FsZ9/ZTtUZJs3btci5MY65RgPx7sZI5EgcAa6Fcsf3CSOU5NIAfIADIDRtjnnYXGqt103NYj/FReATkT/7x504KgAwOAr0V7SncudYxECjSYri2WRSrqGUjBVhkH2g0h6zoc2l709gOstuc1q/pKB2tHnkPu8RVg14y5517TqFD4cp49MN15xDsdltM1WHroY+rJ4MIzuMrdoZRlfs41pz9CcJPoXEq+BVW/2p80zR4bZSsEaxgnJCjGT3k9tbtO/U1FPyMbeOsX+nQj5gLyu7ToWt1OZJpXHcN1P1E026Nsna2f8AJ4VVvnH0nP5zcal6KW9eo+jNO0oondE8r2iikxsKKKKIQoooohCiiiiEjtoNW+CW0s+7vdWu9u5xniBjPZVe/HcP6r/q/wDSnLpA/Flz+T/WK56qpgsPTqoS44ydi6z02AUzpTZ3V/hdrHPu7nWLndznHEjn5VJUudHf4stvoH9JqY6nVAFcgc5uQ3UE8oUUV5muJ3F7bPa9dNiVynWM77qrnd5DJOcHlw99J3x3/wCF/wBX/pS90q638IviinKQDqx9Lm59+B+bSbVzD4KmaYLjUyTWxThyFOk6M2T2lXULYTKu6d5lZc53SPH2EHzqaqmeh7XOqunt2PozLlfppx+1c+4Vc1TMTR7KoVG034ep2iA8YUUUVmj5qatfdRBJLje6tGfGcZ3QTjPZyqt/jv8A8L/q/wDSn3av+Q3P5CX9A1zfVTA4enVUlxJ+LrPTICmWn8d/+F/1P+lHx3/4X/U/6Up6H0d3V5As0PV7jFgN5sH0SVPDHeK3/ihvv7r6/wDxWg0sGDY28zEipiSLi/lJ347/APC/6n/SvR03f4X/AFP+lQPxQ33919f/AIr0dEN9/dfX/wCK87PB8x5z3PifHyl2RPlQe8A++vuscCYUA9gA+yslRJVhRRXxNKEUsxwACSe4AZJohE7bLpHXT5liEXWsU3m9Ld3cnAHI88ZqA+O//C/6n/Sq92i1c3d1LMfluSPBRwUfVAqOq/TwNLIMw1kZ8XUzHKdJ07p96s8SSocq6qw9hGa2ar3oe13rbZrdj6UJyv0H4/Y2feKsKotan2blZVpPnQNCiiilRkXukD8WXP5P9YrnquhekD8WXP5P9Yrnqrnw3+M9ZJx3fHSdB9Hf4stvoH9JqY6XOjv8WW30D+k1MdR638jdTKVLuL0EKjdodWFpayzN8hCR4tyUebEVJVV/TPrmFitVPrfhX9gyEB88nyFdUKfaVAs8rVOzQtKrmlLsWY5LEknvJOSffTVqOxxj0mG7x6bOS/0H4R/aM/n1AaJphubiKFecjhfYPlHyGTXQ2qaKk1o9vjCtH1Y8MDCnyIB8qtYrEdkygexJeHo9oGJ9mc52F60MqSpwZGVx7Qc10rpmoLPDHKnqyKrDzGceXKuZ7iAxuyMMMpKkdxBwftq3ehzXOst3t2PpQneX6Df7Nn6wpfxCnmQOOHpO8E+Vih4yxaKKKhytInav+Q3P5CX9A1zfXSG1f8hufyEv6Brm+rfw3uN1krH94S9+is/+Lh+lL/8AI1N1c32G1V1BGI4Z5EQZwqnAGTk/aa2P38339al+tS6nw93csCNTO6eMVVCkHSdEUZrnf9/N9/WpfrUxdH21d3PqMMc1xI6Nv5VjkHCMR9tJf4e6KWJGkauMViBYy56KKKnTbCkzpU1z4PYlFOHnPVj6PNz7uH51OdUX0q638IviinKQDqx3b3Nz78D82teDpdpVHIazNiqmSmfHSJ8UZZgqjJJAA7yeAFNG3uyX7nvCF9V4lyf7xQA/v4HzrJ0X6L8J1BGI9GEdafaOCD6xz5VZPSfonwmwdgMvCetX2Dg4+rk+QqpWxOSuqcOP1k+lQzUmbjKq2B1z4JfxMThHPVv3Yfhk+xsHyroMVy1XQuwmufDLGJycuo6t/pLwz5jB86z/ABKltUHSOwNTdPrGGiiipEpxe6QPxZc/k/1iueq6F6QPxZc/k/1iuequfDf4z1knHd8dJ0H0d/iy2+gf0mpjpc6O/wAWW30D+k1MdR638jdTKVLuL0E+WYAEngBxrnLazWjeXks3YzEJ9FfRX7Bnzq4+kzW/g1g4U4eX8Evf6XrHyXPvFULVX4bS0NQ9JPx1TUJGbYDXYLK5M1wHOEKpuAHi3MnJHZw86sX447L5s31B+1VXJsVekAi1mIIyPR769/eRff1Wb6tPq0aFVszNr1iadStTWyj7TzbHUobm8kmtgwSTDEMMENjDciefPzNZdhdc+B30UhOEY9W/0X4ZPsOD5VguNj7yNS720qqoJYleAA5k1D1pCo1PIDcWtElmV8xFjvOpQa9pb6P9c+F2EbE5dB1b+1OGT7Rg+dMlfMOpRip4S8rBgCJE7V/yG5/IS/oGub66Q2r/AJDc/kJf0DXN9WfhvdbrJmP7wlmbE9G1te2STytKGYuCFZQPRcqMAqewVO/E1Z/Pn+sv7Fb3RV+K4fpS/wDyNTfWGtiKq1GAY7maqVCmUBI4RC+Jqz+fP9Zf2K39C6NLaznWeJpSyZwGZSOIKnICjsNN1FJOJqsLFjGihTBuBCiiikR0jdodXFpayzN8hCR4tyUebEVzbLKXYsxyzEknvJOSffVqdM+t4WK1U+t+Ff2DggPnvHyFVbbWzSuqRqWdjhVHEk9wFXfh9PJTznj6SPjHzPlHCPXR5tla6dDJ1okMkjZJVQQFUYUZJHaSfOmqTpfsWBDJMQQQRuDiDwI9aqy/eRff1Wb6te/vIvv6rN9WunoYd2LFtesEq1kXKBp0kRd7nWN1WdzeO7ngd3PDI78U/dDmudXcPbsfRmG8v00HLzXP1RSdqOzdzbpvzwSRrkLvMuBk8hnyrW02/a3mjlT1o3Vx5HOPPlWmqi1aZUG8QjGm4Yzp2itbTr1Z4klQ5WRVcewjNFfLkW0MvXvIfpA/Flz+T/WK56rpfXNJF1byQMxUSLukjBI454Z9lIvxJQ/1iX6qVUwWJp0kIc8ZgxVB6jArGbo7/Flt9A/ptTHUfoOkC0t44FYsIxgE4BPEnjj21vmp1QhnJHObUFlAPKUn0ua3116IVOVgXdP02wW9w3R5GoHYzRvhd9DER6O9vv8ART0j7+XnVm3XQ/byuzvNMWdixPoc2OT8mpfZXYCHTpHkiZ3Z1C5fHAZycYA58PdVUYunTo5E3tJ/6ao9XM214zAUYr2io8pzHNCHUqwyGBBHeCMEVzbtBpJtLqWE/IcgeK81PmpFdLUp7T9HMF/N10jOjboU7m7g4zgnIPHjjyFbcHiBRY5tjMmKomooy7xE6Htc6q6aBj6My5X6aZP2rn3CrnpDseiOCGVJUmmDIwYepzBz82nyucXUSo+ZJ1hkdEytInav+Q3P5CX9A1zfXTupWInhkiYkCRGQkcwGGDikX4lrb+mm/wAn7NPwWJSkpDROKoPUIKytNO2xu7aMRwTsiDJCgLgZOTzUnmTW18Yeof1p/cn7NWD8S1t/TTf5P2aPiWtv6ab/ACfs1qOKwp1I+0zjD4gaA/eV98Yeof1p/cn7NHxh6h/Wn9yfs1YPxLW39NN/k/Zo+Ja2/ppv8n7NH6nC8vtPewxHP7xx2cuGktIHc7zNFGzE9pKgk8KkHYAEngBxNYNNsRBDHEpJEaKgJ5kKMca81Ox6+F4t5k31KllxvAHgcZ8KimxbwlQXCznnazWjeXks3YzYTwVeC/YM+dNHQ9ovW3bTsPRhXh9N8ge5d73imX4lrb+mm/yfs01bL7MR6fCYoizAsXLNjJJwOOB2AVVrYun2WSn0k6lhn7TM/WTGKMV7RUiU5D7WaN8Ls5YccWUlfpL6S/aMedc5MuDg8CK6lNIuo9EdtNM8nWSrvsWKru4BPE4yO+qOCxS0gVfaYcVhzUIKzX6Htd622e3Y+lC2V+g/H7Gz7xRUps10cxWE/XRSyk7pUht3dIPfgd4B8q9rLiGRqhZNjNFAMqANvG2o681lY54oTxaUnyGDgn2kYrbu7pYkZ3OFUZP/AB40ma5A0TW9zJwdpd5/7I4FU8lB880iOjzXmawXsrLGzJu5AJ9LO7w4nOOPKoLZWaVo2nmK7shLEnIIC8BgcgowaIRloqJsdSkuctCFSMEhWcElyO0KCMLWLTteaWCR91Q8RZWBJ3fR45BwTjFEJN0Ut2W0cstuZFRN4BnOSdxFGcbx5ljg4FEe0kj2vWoihlQu5YncGM4A7SxHHHZkUQjJRUSNZIsvhDJx6vf3R9nlXxZ6hM4gb8GyS+sVDDc9Et3nPLHtohJmovXdZNqm+U31yAcMAQT4EcalKUtuZd9oIBk777xAGTgcBgdvNvdRCSsGrzugdbY4YAjMiA4PLga2tJ1AzoWZDGQ7Juk5Po8Dy8cjyrVg1jemSFI3TClmMi7uFAwN3jxycV93uqCJ1hhUNK+W3eSqDxLue776ISVoqGudVkgmhSXdZZiVyoKlW4Y4EnI41h1TXZIblI8KVYFuGS+BwAAzjJPAUQk/RUdpdxOzP8IjVACNzdOcg88+zh3VI0QkDLtI4uPg4gy+MjDjGMZzkjhwrPDtCOvEMyNE7erkhlb2MKgNF1BGvbid97HFEwrN24+SD8lR763HtJLy9jl3GjiixguN1mIOeCnjjOKIRqoqIGsGV3WDd3I/XlfioPzVAIzjtOQBXmk65v2xnmwgBbiM4IBwGGe+iEmKKhv3TlMLThVRApdUYEsygZyxBwpI5DBr6stb/gguLjC5BbA7s+iBnmTRCS9FQs2oXHUGZYxngViwWcgkesQeBxxwAcVs6jrAhRSVJd8BIx6xJ7PDHaaISRoqE/daVbmOJwjF0ZmCZymOWSTxB5chXlEJ5dut3cdRnMcQDyYPrMfVXI7BzPjio3bHRoo7YsmQwZcZdjz4cAxNMVvYxq+VRFPHiFAPvAr6u7RHI30VsfOUH76ISF1vVP8AxoYHjKiIPawGfszWHXDu6ZuxZ3V3EJHIgY3iD2jPb7ampbCPqyvVpu7wON0Yz34xW91YxjAxjGMcMd2O6iEjZLtba1Xc4+gqxqOJYkcAB28eNQVzaNZ6c6t/Gztg473PIeQPmaYNOtEUsVRQQcDAAx4DurbuIFbG8obBBGQDg94z20Qi5rFt8F09YU9aQpH4lm9b7sUbRW4gs4rdOG+6ITy8WYn20yTQKxXeUHByMgHB7xnkaxX9ur7odVbDDG8AfvohNWO+ibcgx6Lxtu54BlXC8B3EcR7KjtlY2hmuLcEtHGQVPdvfJ9uPuqXvrVGyWRSQowSASOJ5E8qzWMKqg3QFzxOABx7+FEJsmlCzkFxqrtkEQphfaPR4ebNTZKoIIIyCORrSi02JWBWNAQeYVQffiiE3OoG9vY443c+Gc/fS7s6mby7Z/XDhRnmF44x4YC+6mao7ULVGZSUUk8CSATjuz3UQka0Ju71XH8Tb5w3Y79u73gcOPhWPTohcajNKeKw4jX6XafL0vfTKqADAAAHIDgPKsVtAq53VC5OTgAZPecdtEJnqP16+ENvI+eIUge08B9pqQrVvLVHxvorY5bwB++iEitiLYJaKe1yzH34H2CpLWXZbeUp6wjbGOfLsrJZ2yoCEVVH9kAfdWwaIRR2et7c2iGSXK8SyFgF3s8iq8WPLgc9lZdq5ARaoRuRPIN4EboAGMAjs4E1M2mnxrK7LGgPeFAPvxWfUIFeMh1DDnhgCPcaISA2v1UGHqoiCHZUZgfRXPHdzyzw8h7awbSuvV2oX+IWVVJ7CFwAfZjPHtpkexjMaruJugqQu6MD2DGKzXEKshVlBGORAI9xohPlr1AVXIJbkF4n28OQ8aWbsBtUIlkMYWIdWeA588FgRni3upg0u1RE9BFXPPdAH3V5qlojhd9FbB4byg/fRCfOmxwqzCH0m+W+SxJ7mkPM+HZRW9HEFACgADkAMAewCvKIT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 descr="data:image/jpeg;base64,/9j/4AAQSkZJRgABAQAAAQABAAD/2wCEAAkGBhQQEBUUEBQWFRUVFRUVFxgVGBkXFxgcGBcXFhgXFBUXHCYeGhsjGRgXHy8gJCcpLCwsFx4xNTAqNSYrLCkBCQoKDgwOGg8PGi0lHiUsLiozLC8sLCwsLC0tLTIsLSosLCwsLCwtLDQsLCosLCksLCksLCwpLC8sLCwsLCwsLP/AABEIAOoA1wMBIgACEQEDEQH/xAAcAAACAgMBAQAAAAAAAAAAAAAABgUHAwQIAQL/xABOEAACAQMBBAYECAcQAgMBAQABAgMABBEFBhIhMQcTQVFhgSIycZEUF0JScpKhsSM1c4KywdIVFiQzNENTVGJjZKKj0eHiJfCzwvGDRP/EABoBAAMBAQEBAAAAAAAAAAAAAAADBQQCAQb/xAAxEQACAQIEAwYFBQEBAAAAAAABAgADEQQSITFBUXETMmGRsfAFIoGhwRQjM9Hh8UL/2gAMAwEAAhEDEQA/ALxoooohCiiiiEKKKKIQoqIttpIpDOVI6u3O68hPobwGWAPbujGT3mq61HbC51e6FrYlooSeLDgxUes7kclxyUc8jPOn06DOTwA3MS9ZVHO8tiOZWzukHBwcHOD3HxrJWnpOlpbQpFEMKgwO895J7STxNblJNr6RovbWFFFFeT2FaWsatHawtLMcKo8yexVHaSeAFblKNsP3SvTIeNtaOVjHZJMPWc94TkPGmIoOp2E4draDeL7dH0+pXAu7thCshBMIyXCAAKu9yDEDj3Zr71nZB9I/henO5WPBlic7wZO0+I+7mOVWWK+Zog6lWGQwIIPaCMEU79U9wD3eXC0T+nW2m/Oa+laitzDHNH6sihh59h8QeHlW3Sb0aExxXFs3/wDmuHQfRY7y/r99OVJqrkcgR1Nsygwr5DDNfVK23GhyyxdfaMyXMIJUocF15lCO3vAPb7a8RQzWJtPXJUXAjTRSFsJ0kC7IgucJPyUjgsnhjsbw7ezupvstXSSWSIHEkRAZTzweKsO9SO2uqlJ6ZIYTlKiuLgzeooopUZCiiiiEKKKKIQoooohCiiiiEKUOkjab4JZHqmHWSsYlIPFfnn2gcPAkVK7Xa4LKzlm+Uq4Qd7NwX7ePlVSbdoypYRMxJ+D9YxJ5vM+8zE+2tmFo53BO1/SZcRVyqQN5lvnl+AWdhbqWedTcSBeZ32JQHwwN457hTNsBBHbyi3tiss3r3Uw4oijlFGflEtwz7T2YCxrW0L3sy2unphSqQ7yDDzBBugu3MRgDOOWOJq09jtlk0+3Ea4Ln0pH+c3h/ZHIf81qxD5adm3Otvyf6meiuZ7jYcfwJPUUUVJlKFR+qa9BagfCJUj3uW8cE+wc6kKrjZXS49Tu7u7ulEirL1MSPxUBf7PI8Me802mgILNsIqo5Fgu5k9tLtOptP4HIskk7CCEoQfSfhnhywuT5VNaJpS2tvHCnJFAz3nmzHxJyfOq+uNl9/UpW0wJC1oqHiMxvK2SUIPBfQOOFOmzO0ou1ZXUxzxHdmiPNT3jvU9hptVAEGTbc8/CLpvdvm6D8ycooorLNMUNnx1esX6Dk6W8vnu4P3030pWA/85ceNpD+nTbTq246D0iqWx6n1hWG8LCNjHguAd0HkTjgD4HlWavDSY2UjtPpSXBa80/KupzcQDhLC4PFwo5rvcyO3j7M2o7VuHsdRT1yrQzgcmMZG8D9JWyPLuqd6RtlJIpPh9iWV14yhOB/KDHP+0PPvpR1PaCK708qY0injmWVtwbqyBh1bOF5BvVyB7auUiKiqdxt4i/AyRUBRmGx36+MvO0ullRXQ5V1VgfBhkGs9VPoG0RtoNNmY+gxltZe7dD5Rvzc+7NWuKk1qRpnz+xtKVOoHE9ooopMbCiiiiEKKKKIQoorU1W/EEEkp5Roz+3dBOK9AubTwm2srzpsvSI7eIcmZ3P5oCj9I0vbS2Ml9+53UjeeS0C+A6s4YsewDjk1L9MBE0NncJ6rBuP0lRx+v3Uu3u1ZTTbe2iwHKP1jj1ghkYiMHmAeZ8qtYdT2aFd7n8yVWYdo2bawjFsRDFHeLbWZ6wr6dzc94X+ah7kLYBbmatiknot2ZNra9ZIMSz4Y55qnyF+0nz8Kdqm4pw1Q24Tdh1KprCiivDWaaJjuVYowQgMVIUnkDjgT50g9GEEtrBdm4ZdyOV8gcSHjH4U57j6PuqYgnuL24uFSY28MEnUgRqpkdgAWYs4O6OPAAUoazby25vbZLiTMssAVWCHrfhICsxO6CD6LcVxyrbST5TTJGtj785kqPqHA2vHPo/tz8E69/XupHuG/PPojyUD3187WaK6st7Zj+EQj0lHKaP5Ubd5xy/wDysZ1efTo1W4SF4kUKGhkEbgKMDMUp48O5qzQdI1k4XclLMw4Isbs/1VUmuCKmcuouPPTlOrplyE2MmNE1dLuBJoj6LjzB5FT4g8K36rez2gFjeuY4bj4NdMCFaIoVnPZGHxwYdnCmr98kp5WNz59UPvkripRIOm07SqCNd5o6SudZvG+bBbp7wWpsqv8AZ3XmF3fSm2uG35Y09BFYp1aY3Ww3Pj2ZphG2tsOEpkhP99FJGPrFd37a6q02voOA9J5Tdbb8T6yforDa3aSrvRurqeRUhh7xWas0fNXUY3aJxEcPundJGRvYyMg8xngfA1RuoaLHeI89mu5KmTcWvamPWeH5yZzleYq/DVNdI2kyaffLd25KiRt4EfJkHrAjuYccduTVDAtZio396TFi1uoJ296yD1x93TLBPnG4l97hR9xq69lL0zWNvI3NokJ8TjBP2VSu2esx3S2skShAInVkXkr9YzOAO45BHtq2Nm79ba10+B/WmjCj2iPrP+POm4tSaS6a3P5i8MbVDrpYRooooqVKMKKKKIQoooohCoHbpSdNugP6Fv8An7KnqwXtqJY3jbk6sh9jAiukbKwM5YXUiU1aX3w3RJYG4yWbLKveY8kH3AsPdULszpahXu7gZgt8YU/zsh9SMeGcE+FfehSGw1AxTcFLPbzDvR/QJ9nEN5VubaxG1it9PUgmNTLJu8mkkJx7cLj31f2ORdm1+nH34yNuMx3Gn9e/CWtsJevPYRSynLvvsT7ZG5eHYB3Uw1HbPWQgtYYhj8HGqHHeBhvPezUjUGoQXJHOWEFlF4Vp6lqsVum/O6ovexxnwA5k+AqO2i19oSkNuokuZs9Wp9VQPWkkPYo+2vNK2VVH665Y3FwecjjgvhCnJB7ONehABmaeFiTZYq3GuywXMlxbRMtvcmNWkuVZI1k9US7o9PcIwCSBxxWptFoxbU7IXlxvtNkHql6oKFyYwhBLcXJ4k5qzbm1WVGSRQysCGB4gg8wap/aGxNvczJmWVLaGPqZMbxtyXEsYc8yuVK73YGFbaDh200Nv8Gsy1lKjXUX/ANlmWeyFpEcrAhb5zjrG+s+TWfUtnYLhQJIxlfVZfQdPFHXBFfehaqt1bRTLykQN7D8oeRyPKpCsRZw2pN5rCqRoNIibT6RcrbSRPm6hxlHA/hMLLxViBwlAPaMNjPOpvYraD4ZZpI3rr6Evgy8yfaMHzqfNVdtrE+n3rzwyGJbiFzgDKNIgAKMveynIPMGn07Vh2Z33ES/7RzjaNXR6u9avKec9xPL5Fyo+xaZmUEYPEUu7D3qfBkt8FJYEVJI34MOHrDvVjxBFMeaTWvnMbStkEXNW2UUb01kfg9wASDHwRyOO7LH6rA9+M1v7M6x8LtYpiN0uPSHcykq2PDINRus6205a1sPSkPoyS844AeBJbkZMclHnU1pGmJbQJDH6sahRnme8nxJyfOvWvk+bf8e9pyts3y7fmbtIHSHfr8Ihtrj+T3EbKT2xuGG5KPokjPgTT/VcdNGn71tDKP5uQqfY4/3UV3hQDVAM8xFxTJEriXZqWO+W0kHpmRU4ciGIwy+BHGnDVta6/XbaOI/g7eVIlA5cPXP6vYtZ7S9WWzg1JyDLZxSwtnmz4Cwn/NnzqG6KNLafUOtbiIVZ2J7WbKr58SfKqjNmUu3/AJBH19285OVbEKvEg/T36S8KKKKhSxCiiiiEKKKKIQr5fkcV9UUQlMbVad+6FoL6IfhofwV0o55Th1mPt9h8K1NloW1PVVlkGVjCSyZ5fg0VQPNwPtre1a/fRtXlIXegn9Nk7GR85x4q29j3dtNGzukxW9vez2pDQzRmSIjmoEb5jI5jdb7/AAqy1TJT6jQ9dx9JKCZ36b/TjPnor143AulY5InaUeyUsfvB99P1U/0JyfwmcdhiU+5/+TVwVgxiBKpAmzDMWpgmJesXHwLVFupweolgEHWYyImDbw3sclbvpvguFdQyMGU8ipBB9hFezQq6lWAZSMEEZBHcQaWJ+jyFWLWks1qx/oXITzjPCl3VwM2hGk7syk21Ea6Utl1El9qTniDNHFx5EJHxH2msZ0PVI/4q/jkH97CAfMrSvpEOqsl4bV4d43LiQjg5dcBjGWG6Fx3+NOp0hlazDhz59It6huLqfYknHY3NhqEkVmy9XIvXxQScI3GcSJG3yHU8R2EHjypp0ja2KduqcNDOPWhl9F/zOxx4il++0PUpYIpJJIOvt8SoAjb5YA5RnDbp3hwOBg19R6C+rW8ck10pVhkBLdFdGHNQ7EspBBBx3V04RhdiOVx/zWcqWU2UHnaaW3tzqa3sYshJ1W6u71YypbPpdacY7ufDFZele/VbaBW3Gl61ZMZHDcUl+3keXjWTUdiLpCpiuZLmJRjqZpnjJ9kkZGfOobTry0ivJGuLVrZI4jARuGVesY5cvIueO7u4z3mmplOUrrl5bnrxi3zag6X5yd1PUze9XNp0MzTx4Kyleri3TgtG7SY31I7ADx4itrSIZdTiElzMVjJZWt4Mx4KnDJNITvkg8wMCtDY7be0gsUSedQYi8YHEsyqx3CBjPFcVi6L4bh5rm4d26iV2KhgV32LZ6wL2ejw//KWylVbS1tieM7VgzDW994+2VhHCgSJFRByVRgf++NbFFFYN5t2garPUbr4fqd7Zk+ibbq4+4PGRID9Yn3VZlUps5cn98LH51xcL5emP1Vswq3DtyEy4hrZRzMWre8kFu9mqnekuEbdHPKhl3cd+9u+6rV2OtFsJYbJcGZo3uLkjjjgFRAfafs8ajdXhh0y6ub6VQZHci1i7yVG/Ke4ZJ4+3tNZeia2kme4vZzvPK24Ce3HpNjuGd0eVbK9TtKZbh6k/1M1FMjhePoP9lkUUUVHlOFFFFEIUUUUQhRRRRCJ3SRsqL2FdwgToT1WTjf4ZaP2kDI9lVzsVtA1rJJaT5WOcNEwbI6t2BUMR2c8Hy7qtrbPTnms36kkSx4miI5h4zvDHtGR50jQLa6/Fh8QXyLzHDfx24+UvhzX2VTw9T9oq+q+nj0mCun7l10PrIXo9ke3jv5U4PDApGe8OTg+Ho4NW/s/rSXluk0fJxxHapHBlPiDVa7LaVLANSt7lcSvblx2hwocFlPaMke+tbog2iMVw1s59Cb0kz2Oo/wDso94FdYmmKoZxuLeVpzQqdnlU8b+d5clFeA17UqUYUqbBjHw1e6+n+3dprpU2T9C91GI/06Sj2SIDn3g01O4309Yp+8vvhGulSb/xt0ZOVrcuN/uhmPAP4I/I9x9tNdYLy0SZGjkUMjAqynkQa5Rrb7TplvtvMOr6mttBJM/qxqW9uOQHiTgedaWyumGG1USfxkhaaX6ch3iPLIHlSjdXBiuYrG5lDWsUiSdY2SeRMEFw3IekM5PMAZqxlbhTHXItuev9ThGztflpFTZzTY/hd+rRocTo65VTjfjU8MjvBprC45UtbIS9bPezrxR7gIh7CIkCEjwzmmeua182vh6T2kBl8/WFFFeE0qNkLtFrot2t41/jJ5kjUdy5Bdvq8Pawqq9OdbfW55ZeCQSXMrf5sAeJZgB7a3m1o3+0EJU5jik3E7sIGJbzYE+6sD7LTalqN31PoQGch5COHon1V+cc8cezNV6NMUgQ2l11+pk2o5qEFeB0kHI1xrN8SBlnP5kSDvPYoHvPtq9NB0tLa2jii4oijB+dniW8ySfOq6nuIEdNL0wZ61gtxMOJKji43hz9EHJHAchzq0o0CgAcABgewcqRjKhIUAWHAfmNwyAEk6nnPuiiip82woooohCiiiiEKKKKIQqj+kbZZ7G66+DKxSNvqy8OrfmVyOXHiP8AirwrV1GwjnjaOVA6MMFT2/7HxrRh65otfhxiK1IVVtxla7H9J6yFYtQA3sFFnwOR4ESd2e8cO+ka8tm0/UMD+ZmV1I7V3gykHuK4qYv9hVkkdbCVWZWIa3mIjnQjsG96LjxFROp6JdogW4t5R1YwrFScL83eGRujiR3cas01pBiUO+4kxzUIsw24ywrPbP4BqMttcH+Du+/Ex/mxLhx+Zk+VWQrZGRVK7Y2XwrT7S+j4lY1gmxzBXgCfzsj84VNdFW2xbFnO3ED8Cx7h/Nk+ziPd3VPrYfNT7RNxofpxmylWyvkbY7S0aU7w/BtXjkPBLuLqSezrIzvJn2rkU2VG6/oiXcJifI4hlZfWRl4q6nvBrFTYA67HSa3BI03kiKitoddFrGN0b8sh3IYxzdzyHgBzJ7BURHcarGOrMVvKRwExkKA/2njxnPsrf0TZwxyGe6k665Ybu9jCRr8yFfkjx5musgXVjfpxnOYtoBMmi7PCK3ZJ8SvMS85YZDs3MYPyQMADuFaEmwSYKRXF1FEecSS+hjtC7wJUeANNNFc9q4N7z3s1ta01dN05LeJYoV3UQYA/3PaSeOa2qK+ZJAoJY4ABJJ5ADiSa4NyZ3tNXVdUjtomlmYKiDJP3ADtJ5AVW67bSzw314coiILe3TPJpDxY97Y3Tmljb7bJtQn3YyeoQ4jX5x5b5Heewdg9pre2ss/gWm2lof42RmuJQOYOMAH2Zx+aaq0sKEC5+8x8huZOqYguTl2HrPnothSOeS7nYJFBGRvNy3n4ADvO7ngO8V87VdIpmUwWS9RbjI9EbrvnnnHqg9w495qJg0a7ukSKCCUxKSR6JVSTzd2bAye/PAACmzYrYGAXGLqRJpUG+YY/TRMcuuccCc/J++tFTs1Y1H1PKITOyhF0HOSvRLsmYYzdSjDyjEYPNU573gW4eQ8asavFGK9qNVqGq5YyrTpimoUQooopUZCiiiiEKKKKIQoooohCiiiiES9vOj5b4dbCQlwo58g4HIMew9zf+itI9p9R05+qaSRCvyJfTHlvZ4eINX/ULtPDAYs3UBmjHPdTfKf2sD0gPFa20MTlGRxmEyVqFznU2MrG36WnZGjubaKRHBDhMpvZ4HI4jPjSdcTIkwktS6gMGUPjfQg5HpDg2D28PZT5Np2gtlhNIn9kGT7mQmtGbVdGg/ibWS4I7ZGKr9p/+tUqbIvcRtfL7zC6se84lk7H7YRX8IKsBKAOsjz6QPaQO1T2GmHNUXJ0mzIN20ggtl/sIC3mTw+yo2bbe/lOPhMuTyCHd9wQCsZ+HuxJGgmkYxQLHUzobNe1TOmWmrBOtluntox8q5kP2I2T9lTWi7R6pI4FuFu4xzlkiMCH6LkgsPHFIbCEbMD78o5cTfdTLMrzNVTrW1mqxSbk3V2oJwrFMxn/+vpAeePKoHVdotWgw0s0oU8Vddxo28VdQVNdLgmb/ANDznjYpV4GXrVbdKu2SrEbSB8u/8aVPqr80kdrd3d7aULTpUv4+ciuO50U/auDWVdr7Kf8AlmnoCeb253D7d3hx86fSwb0nDML25f7E1MUtRcqm3WRey99a2sgnuA0zrxSNQAoPYzs3d2AA0waj0tu7l4baFHIxvuOsfAzgZ4d5ot9I0SfitzNCfmycPtKkfaakrHZzRYmBa4M5J4LvFs+ASNcmtFR6RbM6sT0P/IlFqAWVhbrF2zutS1iTqxI5TPpEehEo/tbuAfZxNW7srsvHp8Ajj4k8Xcji7d57h3DsqQ023RIlEUfVpjgoXcx7V7D9tbVTK+I7T5VFhym+jQyfMTcwooorLNEKKKKIQoooohCiiiiEKKKKIQoooohCvMV7RRCQWr7FWd0SZoF3j8pfQbzK4z50vS9DVmT6LzL4byn71p+opy16iaKximoo24iPa9EFknFutk+k+B/lA++vrWtQtNHVUtbdDcScI0QZc54Au3FsZ9/ZTtUZJs3btci5MY65RgPx7sZI5EgcAa6Fcsf3CSOU5NIAfIADIDRtjnnYXGqt103NYj/FReATkT/7x504KgAwOAr0V7SncudYxECjSYri2WRSrqGUjBVhkH2g0h6zoc2l709gOstuc1q/pKB2tHnkPu8RVg14y5517TqFD4cp49MN15xDsdltM1WHroY+rJ4MIzuMrdoZRlfs41pz9CcJPoXEq+BVW/2p80zR4bZSsEaxgnJCjGT3k9tbtO/U1FPyMbeOsX+nQj5gLyu7ToWt1OZJpXHcN1P1E026Nsna2f8AJ4VVvnH0nP5zcal6KW9eo+jNO0oondE8r2iikxsKKKKIQoooohCiiiiEjtoNW+CW0s+7vdWu9u5xniBjPZVe/HcP6r/q/wDSnLpA/Flz+T/WK56qpgsPTqoS44ydi6z02AUzpTZ3V/hdrHPu7nWLndznHEjn5VJUudHf4stvoH9JqY6nVAFcgc5uQ3UE8oUUV5muJ3F7bPa9dNiVynWM77qrnd5DJOcHlw99J3x3/wCF/wBX/pS90q638IviinKQDqx9Lm59+B+bSbVzD4KmaYLjUyTWxThyFOk6M2T2lXULYTKu6d5lZc53SPH2EHzqaqmeh7XOqunt2PozLlfppx+1c+4Vc1TMTR7KoVG034ep2iA8YUUUVmj5qatfdRBJLje6tGfGcZ3QTjPZyqt/jv8A8L/q/wDSn3av+Q3P5CX9A1zfVTA4enVUlxJ+LrPTICmWn8d/+F/1P+lHx3/4X/U/6Up6H0d3V5As0PV7jFgN5sH0SVPDHeK3/ihvv7r6/wDxWg0sGDY28zEipiSLi/lJ347/APC/6n/SvR03f4X/AFP+lQPxQ33919f/AIr0dEN9/dfX/wCK87PB8x5z3PifHyl2RPlQe8A++vuscCYUA9gA+yslRJVhRRXxNKEUsxwACSe4AZJohE7bLpHXT5liEXWsU3m9Ld3cnAHI88ZqA+O//C/6n/Sq92i1c3d1LMfluSPBRwUfVAqOq/TwNLIMw1kZ8XUzHKdJ07p96s8SSocq6qw9hGa2ar3oe13rbZrdj6UJyv0H4/Y2feKsKotan2blZVpPnQNCiiilRkXukD8WXP5P9YrnquhekD8WXP5P9Yrnqrnw3+M9ZJx3fHSdB9Hf4stvoH9JqY6XOjv8WW30D+k1MdR638jdTKVLuL0EKjdodWFpayzN8hCR4tyUebEVJVV/TPrmFitVPrfhX9gyEB88nyFdUKfaVAs8rVOzQtKrmlLsWY5LEknvJOSffTVqOxxj0mG7x6bOS/0H4R/aM/n1AaJphubiKFecjhfYPlHyGTXQ2qaKk1o9vjCtH1Y8MDCnyIB8qtYrEdkygexJeHo9oGJ9mc52F60MqSpwZGVx7Qc10rpmoLPDHKnqyKrDzGceXKuZ7iAxuyMMMpKkdxBwftq3ehzXOst3t2PpQneX6Df7Nn6wpfxCnmQOOHpO8E+Vih4yxaKKKhytInav+Q3P5CX9A1zfXSG1f8hufyEv6Brm+rfw3uN1krH94S9+is/+Lh+lL/8AI1N1c32G1V1BGI4Z5EQZwqnAGTk/aa2P38339al+tS6nw93csCNTO6eMVVCkHSdEUZrnf9/N9/WpfrUxdH21d3PqMMc1xI6Nv5VjkHCMR9tJf4e6KWJGkauMViBYy56KKKnTbCkzpU1z4PYlFOHnPVj6PNz7uH51OdUX0q638IviinKQDqx3b3Nz78D82teDpdpVHIazNiqmSmfHSJ8UZZgqjJJAA7yeAFNG3uyX7nvCF9V4lyf7xQA/v4HzrJ0X6L8J1BGI9GEdafaOCD6xz5VZPSfonwmwdgMvCetX2Dg4+rk+QqpWxOSuqcOP1k+lQzUmbjKq2B1z4JfxMThHPVv3Yfhk+xsHyroMVy1XQuwmufDLGJycuo6t/pLwz5jB86z/ABKltUHSOwNTdPrGGiiipEpxe6QPxZc/k/1iueq6F6QPxZc/k/1iuequfDf4z1knHd8dJ0H0d/iy2+gf0mpjpc6O/wAWW30D+k1MdR638jdTKVLuL0E+WYAEngBxrnLazWjeXks3YzEJ9FfRX7Bnzq4+kzW/g1g4U4eX8Evf6XrHyXPvFULVX4bS0NQ9JPx1TUJGbYDXYLK5M1wHOEKpuAHi3MnJHZw86sX447L5s31B+1VXJsVekAi1mIIyPR769/eRff1Wb6tPq0aFVszNr1iadStTWyj7TzbHUobm8kmtgwSTDEMMENjDciefPzNZdhdc+B30UhOEY9W/0X4ZPsOD5VguNj7yNS720qqoJYleAA5k1D1pCo1PIDcWtElmV8xFjvOpQa9pb6P9c+F2EbE5dB1b+1OGT7Rg+dMlfMOpRip4S8rBgCJE7V/yG5/IS/oGub66Q2r/AJDc/kJf0DXN9WfhvdbrJmP7wlmbE9G1te2STytKGYuCFZQPRcqMAqewVO/E1Z/Pn+sv7Fb3RV+K4fpS/wDyNTfWGtiKq1GAY7maqVCmUBI4RC+Jqz+fP9Zf2K39C6NLaznWeJpSyZwGZSOIKnICjsNN1FJOJqsLFjGihTBuBCiiikR0jdodXFpayzN8hCR4tyUebEVzbLKXYsxyzEknvJOSffVqdM+t4WK1U+t+Ff2DggPnvHyFVbbWzSuqRqWdjhVHEk9wFXfh9PJTznj6SPjHzPlHCPXR5tla6dDJ1okMkjZJVQQFUYUZJHaSfOmqTpfsWBDJMQQQRuDiDwI9aqy/eRff1Wb6te/vIvv6rN9WunoYd2LFtesEq1kXKBp0kRd7nWN1WdzeO7ngd3PDI78U/dDmudXcPbsfRmG8v00HLzXP1RSdqOzdzbpvzwSRrkLvMuBk8hnyrW02/a3mjlT1o3Vx5HOPPlWmqi1aZUG8QjGm4Yzp2itbTr1Z4klQ5WRVcewjNFfLkW0MvXvIfpA/Flz+T/WK56rpfXNJF1byQMxUSLukjBI454Z9lIvxJQ/1iX6qVUwWJp0kIc8ZgxVB6jArGbo7/Flt9A/ptTHUfoOkC0t44FYsIxgE4BPEnjj21vmp1QhnJHObUFlAPKUn0ua3116IVOVgXdP02wW9w3R5GoHYzRvhd9DER6O9vv8ART0j7+XnVm3XQ/byuzvNMWdixPoc2OT8mpfZXYCHTpHkiZ3Z1C5fHAZycYA58PdVUYunTo5E3tJ/6ao9XM214zAUYr2io8pzHNCHUqwyGBBHeCMEVzbtBpJtLqWE/IcgeK81PmpFdLUp7T9HMF/N10jOjboU7m7g4zgnIPHjjyFbcHiBRY5tjMmKomooy7xE6Htc6q6aBj6My5X6aZP2rn3CrnpDseiOCGVJUmmDIwYepzBz82nyucXUSo+ZJ1hkdEytInav+Q3P5CX9A1zfXTupWInhkiYkCRGQkcwGGDikX4lrb+mm/wAn7NPwWJSkpDROKoPUIKytNO2xu7aMRwTsiDJCgLgZOTzUnmTW18Yeof1p/cn7NWD8S1t/TTf5P2aPiWtv6ab/ACfs1qOKwp1I+0zjD4gaA/eV98Yeof1p/cn7NHxh6h/Wn9yfs1YPxLW39NN/k/Zo+Ja2/ppv8n7NH6nC8vtPewxHP7xx2cuGktIHc7zNFGzE9pKgk8KkHYAEngBxNYNNsRBDHEpJEaKgJ5kKMca81Ox6+F4t5k31KllxvAHgcZ8KimxbwlQXCznnazWjeXks3YzYTwVeC/YM+dNHQ9ovW3bTsPRhXh9N8ge5d73imX4lrb+mm/yfs01bL7MR6fCYoizAsXLNjJJwOOB2AVVrYun2WSn0k6lhn7TM/WTGKMV7RUiU5D7WaN8Ls5YccWUlfpL6S/aMedc5MuDg8CK6lNIuo9EdtNM8nWSrvsWKru4BPE4yO+qOCxS0gVfaYcVhzUIKzX6Htd622e3Y+lC2V+g/H7Gz7xRUps10cxWE/XRSyk7pUht3dIPfgd4B8q9rLiGRqhZNjNFAMqANvG2o681lY54oTxaUnyGDgn2kYrbu7pYkZ3OFUZP/AB40ma5A0TW9zJwdpd5/7I4FU8lB880iOjzXmawXsrLGzJu5AJ9LO7w4nOOPKoLZWaVo2nmK7shLEnIIC8BgcgowaIRloqJsdSkuctCFSMEhWcElyO0KCMLWLTteaWCR91Q8RZWBJ3fR45BwTjFEJN0Ut2W0cstuZFRN4BnOSdxFGcbx5ljg4FEe0kj2vWoihlQu5YncGM4A7SxHHHZkUQjJRUSNZIsvhDJx6vf3R9nlXxZ6hM4gb8GyS+sVDDc9Et3nPLHtohJmovXdZNqm+U31yAcMAQT4EcalKUtuZd9oIBk777xAGTgcBgdvNvdRCSsGrzugdbY4YAjMiA4PLga2tJ1AzoWZDGQ7Juk5Po8Dy8cjyrVg1jemSFI3TClmMi7uFAwN3jxycV93uqCJ1hhUNK+W3eSqDxLue776ISVoqGudVkgmhSXdZZiVyoKlW4Y4EnI41h1TXZIblI8KVYFuGS+BwAAzjJPAUQk/RUdpdxOzP8IjVACNzdOcg88+zh3VI0QkDLtI4uPg4gy+MjDjGMZzkjhwrPDtCOvEMyNE7erkhlb2MKgNF1BGvbid97HFEwrN24+SD8lR763HtJLy9jl3GjiixguN1mIOeCnjjOKIRqoqIGsGV3WDd3I/XlfioPzVAIzjtOQBXmk65v2xnmwgBbiM4IBwGGe+iEmKKhv3TlMLThVRApdUYEsygZyxBwpI5DBr6stb/gguLjC5BbA7s+iBnmTRCS9FQs2oXHUGZYxngViwWcgkesQeBxxwAcVs6jrAhRSVJd8BIx6xJ7PDHaaISRoqE/daVbmOJwjF0ZmCZymOWSTxB5chXlEJ5dut3cdRnMcQDyYPrMfVXI7BzPjio3bHRoo7YsmQwZcZdjz4cAxNMVvYxq+VRFPHiFAPvAr6u7RHI30VsfOUH76ISF1vVP8AxoYHjKiIPawGfszWHXDu6ZuxZ3V3EJHIgY3iD2jPb7ampbCPqyvVpu7wON0Yz34xW91YxjAxjGMcMd2O6iEjZLtba1Xc4+gqxqOJYkcAB28eNQVzaNZ6c6t/Gztg473PIeQPmaYNOtEUsVRQQcDAAx4DurbuIFbG8obBBGQDg94z20Qi5rFt8F09YU9aQpH4lm9b7sUbRW4gs4rdOG+6ITy8WYn20yTQKxXeUHByMgHB7xnkaxX9ur7odVbDDG8AfvohNWO+ibcgx6Lxtu54BlXC8B3EcR7KjtlY2hmuLcEtHGQVPdvfJ9uPuqXvrVGyWRSQowSASOJ5E8qzWMKqg3QFzxOABx7+FEJsmlCzkFxqrtkEQphfaPR4ebNTZKoIIIyCORrSi02JWBWNAQeYVQffiiE3OoG9vY443c+Gc/fS7s6mby7Z/XDhRnmF44x4YC+6mao7ULVGZSUUk8CSATjuz3UQka0Ju71XH8Tb5w3Y79u73gcOPhWPTohcajNKeKw4jX6XafL0vfTKqADAAAHIDgPKsVtAq53VC5OTgAZPecdtEJnqP16+ENvI+eIUge08B9pqQrVvLVHxvorY5bwB++iEitiLYJaKe1yzH34H2CpLWXZbeUp6wjbGOfLsrJZ2yoCEVVH9kAfdWwaIRR2et7c2iGSXK8SyFgF3s8iq8WPLgc9lZdq5ARaoRuRPIN4EboAGMAjs4E1M2mnxrK7LGgPeFAPvxWfUIFeMh1DDnhgCPcaISA2v1UGHqoiCHZUZgfRXPHdzyzw8h7awbSuvV2oX+IWVVJ7CFwAfZjPHtpkexjMaruJugqQu6MD2DGKzXEKshVlBGORAI9xohPlr1AVXIJbkF4n28OQ8aWbsBtUIlkMYWIdWeA588FgRni3upg0u1RE9BFXPPdAH3V5qlojhd9FbB4byg/fRCfOmxwqzCH0m+W+SxJ7mkPM+HZRW9HEFACgADkAMAewCvKIT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8" descr="data:image/jpeg;base64,/9j/4AAQSkZJRgABAQAAAQABAAD/2wCEAAkGBhQQEBUUEBQWFRUVFRUVFxgVGBkXFxgcGBcXFhgXFBUXHCYeGhsjGRgXHy8gJCcpLCwsFx4xNTAqNSYrLCkBCQoKDgwOGg8PGi0lHiUsLiozLC8sLCwsLC0tLTIsLSosLCwsLCwtLDQsLCosLCksLCksLCwpLC8sLCwsLCwsLP/AABEIAOoA1wMBIgACEQEDEQH/xAAcAAACAgMBAQAAAAAAAAAAAAAABgUHAwQIAQL/xABOEAACAQMBBAYECAcQAgMBAQABAgMABBEFBhIhMQcTQVFhgSIycZEUF0JScpKhsSM1c4KywdIVFiQzNENTVGJjZKKj0eHiJfCzwvGDRP/EABoBAAMBAQEBAAAAAAAAAAAAAAADBQQCAQb/xAAxEQACAQIEAwYFBQEBAAAAAAABAgADEQQSITFBUXETMmGRsfAFIoGhwRQjM9Hh8UL/2gAMAwEAAhEDEQA/ALxoooohCiiiiEKKKKIQoqIttpIpDOVI6u3O68hPobwGWAPbujGT3mq61HbC51e6FrYlooSeLDgxUes7kclxyUc8jPOn06DOTwA3MS9ZVHO8tiOZWzukHBwcHOD3HxrJWnpOlpbQpFEMKgwO895J7STxNblJNr6RovbWFFFFeT2FaWsatHawtLMcKo8yexVHaSeAFblKNsP3SvTIeNtaOVjHZJMPWc94TkPGmIoOp2E4draDeL7dH0+pXAu7thCshBMIyXCAAKu9yDEDj3Zr71nZB9I/henO5WPBlic7wZO0+I+7mOVWWK+Zog6lWGQwIIPaCMEU79U9wD3eXC0T+nW2m/Oa+laitzDHNH6sihh59h8QeHlW3Sb0aExxXFs3/wDmuHQfRY7y/r99OVJqrkcgR1Nsygwr5DDNfVK23GhyyxdfaMyXMIJUocF15lCO3vAPb7a8RQzWJtPXJUXAjTRSFsJ0kC7IgucJPyUjgsnhjsbw7ezupvstXSSWSIHEkRAZTzweKsO9SO2uqlJ6ZIYTlKiuLgzeooopUZCiiiiEKKKKIQoooohCiiiiEKUOkjab4JZHqmHWSsYlIPFfnn2gcPAkVK7Xa4LKzlm+Uq4Qd7NwX7ePlVSbdoypYRMxJ+D9YxJ5vM+8zE+2tmFo53BO1/SZcRVyqQN5lvnl+AWdhbqWedTcSBeZ32JQHwwN457hTNsBBHbyi3tiss3r3Uw4oijlFGflEtwz7T2YCxrW0L3sy2unphSqQ7yDDzBBugu3MRgDOOWOJq09jtlk0+3Ea4Ln0pH+c3h/ZHIf81qxD5adm3Otvyf6meiuZ7jYcfwJPUUUVJlKFR+qa9BagfCJUj3uW8cE+wc6kKrjZXS49Tu7u7ulEirL1MSPxUBf7PI8Me802mgILNsIqo5Fgu5k9tLtOptP4HIskk7CCEoQfSfhnhywuT5VNaJpS2tvHCnJFAz3nmzHxJyfOq+uNl9/UpW0wJC1oqHiMxvK2SUIPBfQOOFOmzO0ou1ZXUxzxHdmiPNT3jvU9hptVAEGTbc8/CLpvdvm6D8ycooorLNMUNnx1esX6Dk6W8vnu4P3030pWA/85ceNpD+nTbTq246D0iqWx6n1hWG8LCNjHguAd0HkTjgD4HlWavDSY2UjtPpSXBa80/KupzcQDhLC4PFwo5rvcyO3j7M2o7VuHsdRT1yrQzgcmMZG8D9JWyPLuqd6RtlJIpPh9iWV14yhOB/KDHP+0PPvpR1PaCK708qY0injmWVtwbqyBh1bOF5BvVyB7auUiKiqdxt4i/AyRUBRmGx36+MvO0ullRXQ5V1VgfBhkGs9VPoG0RtoNNmY+gxltZe7dD5Rvzc+7NWuKk1qRpnz+xtKVOoHE9ooopMbCiiiiEKKKKIQoorU1W/EEEkp5Roz+3dBOK9AubTwm2srzpsvSI7eIcmZ3P5oCj9I0vbS2Ml9+53UjeeS0C+A6s4YsewDjk1L9MBE0NncJ6rBuP0lRx+v3Uu3u1ZTTbe2iwHKP1jj1ghkYiMHmAeZ8qtYdT2aFd7n8yVWYdo2bawjFsRDFHeLbWZ6wr6dzc94X+ah7kLYBbmatiknot2ZNra9ZIMSz4Y55qnyF+0nz8Kdqm4pw1Q24Tdh1KprCiivDWaaJjuVYowQgMVIUnkDjgT50g9GEEtrBdm4ZdyOV8gcSHjH4U57j6PuqYgnuL24uFSY28MEnUgRqpkdgAWYs4O6OPAAUoazby25vbZLiTMssAVWCHrfhICsxO6CD6LcVxyrbST5TTJGtj785kqPqHA2vHPo/tz8E69/XupHuG/PPojyUD3187WaK6st7Zj+EQj0lHKaP5Ubd5xy/wDysZ1efTo1W4SF4kUKGhkEbgKMDMUp48O5qzQdI1k4XclLMw4Isbs/1VUmuCKmcuouPPTlOrplyE2MmNE1dLuBJoj6LjzB5FT4g8K36rez2gFjeuY4bj4NdMCFaIoVnPZGHxwYdnCmr98kp5WNz59UPvkripRIOm07SqCNd5o6SudZvG+bBbp7wWpsqv8AZ3XmF3fSm2uG35Y09BFYp1aY3Ww3Pj2ZphG2tsOEpkhP99FJGPrFd37a6q02voOA9J5Tdbb8T6yforDa3aSrvRurqeRUhh7xWas0fNXUY3aJxEcPundJGRvYyMg8xngfA1RuoaLHeI89mu5KmTcWvamPWeH5yZzleYq/DVNdI2kyaffLd25KiRt4EfJkHrAjuYccduTVDAtZio396TFi1uoJ296yD1x93TLBPnG4l97hR9xq69lL0zWNvI3NokJ8TjBP2VSu2esx3S2skShAInVkXkr9YzOAO45BHtq2Nm79ba10+B/WmjCj2iPrP+POm4tSaS6a3P5i8MbVDrpYRooooqVKMKKKKIQoooohCoHbpSdNugP6Fv8An7KnqwXtqJY3jbk6sh9jAiukbKwM5YXUiU1aX3w3RJYG4yWbLKveY8kH3AsPdULszpahXu7gZgt8YU/zsh9SMeGcE+FfehSGw1AxTcFLPbzDvR/QJ9nEN5VubaxG1it9PUgmNTLJu8mkkJx7cLj31f2ORdm1+nH34yNuMx3Gn9e/CWtsJevPYRSynLvvsT7ZG5eHYB3Uw1HbPWQgtYYhj8HGqHHeBhvPezUjUGoQXJHOWEFlF4Vp6lqsVum/O6ovexxnwA5k+AqO2i19oSkNuokuZs9Wp9VQPWkkPYo+2vNK2VVH665Y3FwecjjgvhCnJB7ONehABmaeFiTZYq3GuywXMlxbRMtvcmNWkuVZI1k9US7o9PcIwCSBxxWptFoxbU7IXlxvtNkHql6oKFyYwhBLcXJ4k5qzbm1WVGSRQysCGB4gg8wap/aGxNvczJmWVLaGPqZMbxtyXEsYc8yuVK73YGFbaDh200Nv8Gsy1lKjXUX/ANlmWeyFpEcrAhb5zjrG+s+TWfUtnYLhQJIxlfVZfQdPFHXBFfehaqt1bRTLykQN7D8oeRyPKpCsRZw2pN5rCqRoNIibT6RcrbSRPm6hxlHA/hMLLxViBwlAPaMNjPOpvYraD4ZZpI3rr6Evgy8yfaMHzqfNVdtrE+n3rzwyGJbiFzgDKNIgAKMveynIPMGn07Vh2Z33ES/7RzjaNXR6u9avKec9xPL5Fyo+xaZmUEYPEUu7D3qfBkt8FJYEVJI34MOHrDvVjxBFMeaTWvnMbStkEXNW2UUb01kfg9wASDHwRyOO7LH6rA9+M1v7M6x8LtYpiN0uPSHcykq2PDINRus6205a1sPSkPoyS844AeBJbkZMclHnU1pGmJbQJDH6sahRnme8nxJyfOvWvk+bf8e9pyts3y7fmbtIHSHfr8Ihtrj+T3EbKT2xuGG5KPokjPgTT/VcdNGn71tDKP5uQqfY4/3UV3hQDVAM8xFxTJEriXZqWO+W0kHpmRU4ciGIwy+BHGnDVta6/XbaOI/g7eVIlA5cPXP6vYtZ7S9WWzg1JyDLZxSwtnmz4Cwn/NnzqG6KNLafUOtbiIVZ2J7WbKr58SfKqjNmUu3/AJBH19285OVbEKvEg/T36S8KKKKhSxCiiiiEKKKKIQr5fkcV9UUQlMbVad+6FoL6IfhofwV0o55Th1mPt9h8K1NloW1PVVlkGVjCSyZ5fg0VQPNwPtre1a/fRtXlIXegn9Nk7GR85x4q29j3dtNGzukxW9vez2pDQzRmSIjmoEb5jI5jdb7/AAqy1TJT6jQ9dx9JKCZ36b/TjPnor143AulY5InaUeyUsfvB99P1U/0JyfwmcdhiU+5/+TVwVgxiBKpAmzDMWpgmJesXHwLVFupweolgEHWYyImDbw3sclbvpvguFdQyMGU8ipBB9hFezQq6lWAZSMEEZBHcQaWJ+jyFWLWks1qx/oXITzjPCl3VwM2hGk7syk21Ea6Utl1El9qTniDNHFx5EJHxH2msZ0PVI/4q/jkH97CAfMrSvpEOqsl4bV4d43LiQjg5dcBjGWG6Fx3+NOp0hlazDhz59It6huLqfYknHY3NhqEkVmy9XIvXxQScI3GcSJG3yHU8R2EHjypp0ja2KduqcNDOPWhl9F/zOxx4il++0PUpYIpJJIOvt8SoAjb5YA5RnDbp3hwOBg19R6C+rW8ck10pVhkBLdFdGHNQ7EspBBBx3V04RhdiOVx/zWcqWU2UHnaaW3tzqa3sYshJ1W6u71YypbPpdacY7ufDFZele/VbaBW3Gl61ZMZHDcUl+3keXjWTUdiLpCpiuZLmJRjqZpnjJ9kkZGfOobTry0ivJGuLVrZI4jARuGVesY5cvIueO7u4z3mmplOUrrl5bnrxi3zag6X5yd1PUze9XNp0MzTx4Kyleri3TgtG7SY31I7ADx4itrSIZdTiElzMVjJZWt4Mx4KnDJNITvkg8wMCtDY7be0gsUSedQYi8YHEsyqx3CBjPFcVi6L4bh5rm4d26iV2KhgV32LZ6wL2ejw//KWylVbS1tieM7VgzDW994+2VhHCgSJFRByVRgf++NbFFFYN5t2garPUbr4fqd7Zk+ibbq4+4PGRID9Yn3VZlUps5cn98LH51xcL5emP1Vswq3DtyEy4hrZRzMWre8kFu9mqnekuEbdHPKhl3cd+9u+6rV2OtFsJYbJcGZo3uLkjjjgFRAfafs8ajdXhh0y6ub6VQZHci1i7yVG/Ke4ZJ4+3tNZeia2kme4vZzvPK24Ce3HpNjuGd0eVbK9TtKZbh6k/1M1FMjhePoP9lkUUUVHlOFFFFEIUUUUQhRRRRCJ3SRsqL2FdwgToT1WTjf4ZaP2kDI9lVzsVtA1rJJaT5WOcNEwbI6t2BUMR2c8Hy7qtrbPTnms36kkSx4miI5h4zvDHtGR50jQLa6/Fh8QXyLzHDfx24+UvhzX2VTw9T9oq+q+nj0mCun7l10PrIXo9ke3jv5U4PDApGe8OTg+Ho4NW/s/rSXluk0fJxxHapHBlPiDVa7LaVLANSt7lcSvblx2hwocFlPaMke+tbog2iMVw1s59Cb0kz2Oo/wDso94FdYmmKoZxuLeVpzQqdnlU8b+d5clFeA17UqUYUqbBjHw1e6+n+3dprpU2T9C91GI/06Sj2SIDn3g01O4309Yp+8vvhGulSb/xt0ZOVrcuN/uhmPAP4I/I9x9tNdYLy0SZGjkUMjAqynkQa5Rrb7TplvtvMOr6mttBJM/qxqW9uOQHiTgedaWyumGG1USfxkhaaX6ch3iPLIHlSjdXBiuYrG5lDWsUiSdY2SeRMEFw3IekM5PMAZqxlbhTHXItuev9ThGztflpFTZzTY/hd+rRocTo65VTjfjU8MjvBprC45UtbIS9bPezrxR7gIh7CIkCEjwzmmeua182vh6T2kBl8/WFFFeE0qNkLtFrot2t41/jJ5kjUdy5Bdvq8Pawqq9OdbfW55ZeCQSXMrf5sAeJZgB7a3m1o3+0EJU5jik3E7sIGJbzYE+6sD7LTalqN31PoQGch5COHon1V+cc8cezNV6NMUgQ2l11+pk2o5qEFeB0kHI1xrN8SBlnP5kSDvPYoHvPtq9NB0tLa2jii4oijB+dniW8ySfOq6nuIEdNL0wZ61gtxMOJKji43hz9EHJHAchzq0o0CgAcABgewcqRjKhIUAWHAfmNwyAEk6nnPuiiip82woooohCiiiiEKKKKIQqj+kbZZ7G66+DKxSNvqy8OrfmVyOXHiP8AirwrV1GwjnjaOVA6MMFT2/7HxrRh65otfhxiK1IVVtxla7H9J6yFYtQA3sFFnwOR4ESd2e8cO+ka8tm0/UMD+ZmV1I7V3gykHuK4qYv9hVkkdbCVWZWIa3mIjnQjsG96LjxFROp6JdogW4t5R1YwrFScL83eGRujiR3cas01pBiUO+4kxzUIsw24ywrPbP4BqMttcH+Du+/Ex/mxLhx+Zk+VWQrZGRVK7Y2XwrT7S+j4lY1gmxzBXgCfzsj84VNdFW2xbFnO3ED8Cx7h/Nk+ziPd3VPrYfNT7RNxofpxmylWyvkbY7S0aU7w/BtXjkPBLuLqSezrIzvJn2rkU2VG6/oiXcJifI4hlZfWRl4q6nvBrFTYA67HSa3BI03kiKitoddFrGN0b8sh3IYxzdzyHgBzJ7BURHcarGOrMVvKRwExkKA/2njxnPsrf0TZwxyGe6k665Ybu9jCRr8yFfkjx5musgXVjfpxnOYtoBMmi7PCK3ZJ8SvMS85YZDs3MYPyQMADuFaEmwSYKRXF1FEecSS+hjtC7wJUeANNNFc9q4N7z3s1ta01dN05LeJYoV3UQYA/3PaSeOa2qK+ZJAoJY4ABJJ5ADiSa4NyZ3tNXVdUjtomlmYKiDJP3ADtJ5AVW67bSzw314coiILe3TPJpDxY97Y3Tmljb7bJtQn3YyeoQ4jX5x5b5Heewdg9pre2ss/gWm2lof42RmuJQOYOMAH2Zx+aaq0sKEC5+8x8huZOqYguTl2HrPnothSOeS7nYJFBGRvNy3n4ADvO7ngO8V87VdIpmUwWS9RbjI9EbrvnnnHqg9w495qJg0a7ukSKCCUxKSR6JVSTzd2bAye/PAACmzYrYGAXGLqRJpUG+YY/TRMcuuccCc/J++tFTs1Y1H1PKITOyhF0HOSvRLsmYYzdSjDyjEYPNU573gW4eQ8asavFGK9qNVqGq5YyrTpimoUQooopUZCiiiiEKKKKIQoooohCiiiiES9vOj5b4dbCQlwo58g4HIMew9zf+itI9p9R05+qaSRCvyJfTHlvZ4eINX/ULtPDAYs3UBmjHPdTfKf2sD0gPFa20MTlGRxmEyVqFznU2MrG36WnZGjubaKRHBDhMpvZ4HI4jPjSdcTIkwktS6gMGUPjfQg5HpDg2D28PZT5Np2gtlhNIn9kGT7mQmtGbVdGg/ibWS4I7ZGKr9p/+tUqbIvcRtfL7zC6se84lk7H7YRX8IKsBKAOsjz6QPaQO1T2GmHNUXJ0mzIN20ggtl/sIC3mTw+yo2bbe/lOPhMuTyCHd9wQCsZ+HuxJGgmkYxQLHUzobNe1TOmWmrBOtluntox8q5kP2I2T9lTWi7R6pI4FuFu4xzlkiMCH6LkgsPHFIbCEbMD78o5cTfdTLMrzNVTrW1mqxSbk3V2oJwrFMxn/+vpAeePKoHVdotWgw0s0oU8Vddxo28VdQVNdLgmb/ANDznjYpV4GXrVbdKu2SrEbSB8u/8aVPqr80kdrd3d7aULTpUv4+ciuO50U/auDWVdr7Kf8AlmnoCeb253D7d3hx86fSwb0nDML25f7E1MUtRcqm3WRey99a2sgnuA0zrxSNQAoPYzs3d2AA0waj0tu7l4baFHIxvuOsfAzgZ4d5ot9I0SfitzNCfmycPtKkfaakrHZzRYmBa4M5J4LvFs+ASNcmtFR6RbM6sT0P/IlFqAWVhbrF2zutS1iTqxI5TPpEehEo/tbuAfZxNW7srsvHp8Ajj4k8Xcji7d57h3DsqQ023RIlEUfVpjgoXcx7V7D9tbVTK+I7T5VFhym+jQyfMTcwooorLNEKKKKIQoooohCiiiiEKKKKIQoooohCvMV7RRCQWr7FWd0SZoF3j8pfQbzK4z50vS9DVmT6LzL4byn71p+opy16iaKximoo24iPa9EFknFutk+k+B/lA++vrWtQtNHVUtbdDcScI0QZc54Au3FsZ9/ZTtUZJs3btci5MY65RgPx7sZI5EgcAa6Fcsf3CSOU5NIAfIADIDRtjnnYXGqt103NYj/FReATkT/7x504KgAwOAr0V7SncudYxECjSYri2WRSrqGUjBVhkH2g0h6zoc2l709gOstuc1q/pKB2tHnkPu8RVg14y5517TqFD4cp49MN15xDsdltM1WHroY+rJ4MIzuMrdoZRlfs41pz9CcJPoXEq+BVW/2p80zR4bZSsEaxgnJCjGT3k9tbtO/U1FPyMbeOsX+nQj5gLyu7ToWt1OZJpXHcN1P1E026Nsna2f8AJ4VVvnH0nP5zcal6KW9eo+jNO0oondE8r2iikxsKKKKIQoooohCiiiiEjtoNW+CW0s+7vdWu9u5xniBjPZVe/HcP6r/q/wDSnLpA/Flz+T/WK56qpgsPTqoS44ydi6z02AUzpTZ3V/hdrHPu7nWLndznHEjn5VJUudHf4stvoH9JqY6nVAFcgc5uQ3UE8oUUV5muJ3F7bPa9dNiVynWM77qrnd5DJOcHlw99J3x3/wCF/wBX/pS90q638IviinKQDqx9Lm59+B+bSbVzD4KmaYLjUyTWxThyFOk6M2T2lXULYTKu6d5lZc53SPH2EHzqaqmeh7XOqunt2PozLlfppx+1c+4Vc1TMTR7KoVG034ep2iA8YUUUVmj5qatfdRBJLje6tGfGcZ3QTjPZyqt/jv8A8L/q/wDSn3av+Q3P5CX9A1zfVTA4enVUlxJ+LrPTICmWn8d/+F/1P+lHx3/4X/U/6Up6H0d3V5As0PV7jFgN5sH0SVPDHeK3/ihvv7r6/wDxWg0sGDY28zEipiSLi/lJ347/APC/6n/SvR03f4X/AFP+lQPxQ33919f/AIr0dEN9/dfX/wCK87PB8x5z3PifHyl2RPlQe8A++vuscCYUA9gA+yslRJVhRRXxNKEUsxwACSe4AZJohE7bLpHXT5liEXWsU3m9Ld3cnAHI88ZqA+O//C/6n/Sq92i1c3d1LMfluSPBRwUfVAqOq/TwNLIMw1kZ8XUzHKdJ07p96s8SSocq6qw9hGa2ar3oe13rbZrdj6UJyv0H4/Y2feKsKotan2blZVpPnQNCiiilRkXukD8WXP5P9YrnquhekD8WXP5P9Yrnqrnw3+M9ZJx3fHSdB9Hf4stvoH9JqY6XOjv8WW30D+k1MdR638jdTKVLuL0EKjdodWFpayzN8hCR4tyUebEVJVV/TPrmFitVPrfhX9gyEB88nyFdUKfaVAs8rVOzQtKrmlLsWY5LEknvJOSffTVqOxxj0mG7x6bOS/0H4R/aM/n1AaJphubiKFecjhfYPlHyGTXQ2qaKk1o9vjCtH1Y8MDCnyIB8qtYrEdkygexJeHo9oGJ9mc52F60MqSpwZGVx7Qc10rpmoLPDHKnqyKrDzGceXKuZ7iAxuyMMMpKkdxBwftq3ehzXOst3t2PpQneX6Df7Nn6wpfxCnmQOOHpO8E+Vih4yxaKKKhytInav+Q3P5CX9A1zfXSG1f8hufyEv6Brm+rfw3uN1krH94S9+is/+Lh+lL/8AI1N1c32G1V1BGI4Z5EQZwqnAGTk/aa2P38339al+tS6nw93csCNTO6eMVVCkHSdEUZrnf9/N9/WpfrUxdH21d3PqMMc1xI6Nv5VjkHCMR9tJf4e6KWJGkauMViBYy56KKKnTbCkzpU1z4PYlFOHnPVj6PNz7uH51OdUX0q638IviinKQDqx3b3Nz78D82teDpdpVHIazNiqmSmfHSJ8UZZgqjJJAA7yeAFNG3uyX7nvCF9V4lyf7xQA/v4HzrJ0X6L8J1BGI9GEdafaOCD6xz5VZPSfonwmwdgMvCetX2Dg4+rk+QqpWxOSuqcOP1k+lQzUmbjKq2B1z4JfxMThHPVv3Yfhk+xsHyroMVy1XQuwmufDLGJycuo6t/pLwz5jB86z/ABKltUHSOwNTdPrGGiiipEpxe6QPxZc/k/1iueq6F6QPxZc/k/1iuequfDf4z1knHd8dJ0H0d/iy2+gf0mpjpc6O/wAWW30D+k1MdR638jdTKVLuL0E+WYAEngBxrnLazWjeXks3YzEJ9FfRX7Bnzq4+kzW/g1g4U4eX8Evf6XrHyXPvFULVX4bS0NQ9JPx1TUJGbYDXYLK5M1wHOEKpuAHi3MnJHZw86sX447L5s31B+1VXJsVekAi1mIIyPR769/eRff1Wb6tPq0aFVszNr1iadStTWyj7TzbHUobm8kmtgwSTDEMMENjDciefPzNZdhdc+B30UhOEY9W/0X4ZPsOD5VguNj7yNS720qqoJYleAA5k1D1pCo1PIDcWtElmV8xFjvOpQa9pb6P9c+F2EbE5dB1b+1OGT7Rg+dMlfMOpRip4S8rBgCJE7V/yG5/IS/oGub66Q2r/AJDc/kJf0DXN9WfhvdbrJmP7wlmbE9G1te2STytKGYuCFZQPRcqMAqewVO/E1Z/Pn+sv7Fb3RV+K4fpS/wDyNTfWGtiKq1GAY7maqVCmUBI4RC+Jqz+fP9Zf2K39C6NLaznWeJpSyZwGZSOIKnICjsNN1FJOJqsLFjGihTBuBCiiikR0jdodXFpayzN8hCR4tyUebEVzbLKXYsxyzEknvJOSffVqdM+t4WK1U+t+Ff2DggPnvHyFVbbWzSuqRqWdjhVHEk9wFXfh9PJTznj6SPjHzPlHCPXR5tla6dDJ1okMkjZJVQQFUYUZJHaSfOmqTpfsWBDJMQQQRuDiDwI9aqy/eRff1Wb6te/vIvv6rN9WunoYd2LFtesEq1kXKBp0kRd7nWN1WdzeO7ngd3PDI78U/dDmudXcPbsfRmG8v00HLzXP1RSdqOzdzbpvzwSRrkLvMuBk8hnyrW02/a3mjlT1o3Vx5HOPPlWmqi1aZUG8QjGm4Yzp2itbTr1Z4klQ5WRVcewjNFfLkW0MvXvIfpA/Flz+T/WK56rpfXNJF1byQMxUSLukjBI454Z9lIvxJQ/1iX6qVUwWJp0kIc8ZgxVB6jArGbo7/Flt9A/ptTHUfoOkC0t44FYsIxgE4BPEnjj21vmp1QhnJHObUFlAPKUn0ua3116IVOVgXdP02wW9w3R5GoHYzRvhd9DER6O9vv8ART0j7+XnVm3XQ/byuzvNMWdixPoc2OT8mpfZXYCHTpHkiZ3Z1C5fHAZycYA58PdVUYunTo5E3tJ/6ao9XM214zAUYr2io8pzHNCHUqwyGBBHeCMEVzbtBpJtLqWE/IcgeK81PmpFdLUp7T9HMF/N10jOjboU7m7g4zgnIPHjjyFbcHiBRY5tjMmKomooy7xE6Htc6q6aBj6My5X6aZP2rn3CrnpDseiOCGVJUmmDIwYepzBz82nyucXUSo+ZJ1hkdEytInav+Q3P5CX9A1zfXTupWInhkiYkCRGQkcwGGDikX4lrb+mm/wAn7NPwWJSkpDROKoPUIKytNO2xu7aMRwTsiDJCgLgZOTzUnmTW18Yeof1p/cn7NWD8S1t/TTf5P2aPiWtv6ab/ACfs1qOKwp1I+0zjD4gaA/eV98Yeof1p/cn7NHxh6h/Wn9yfs1YPxLW39NN/k/Zo+Ja2/ppv8n7NH6nC8vtPewxHP7xx2cuGktIHc7zNFGzE9pKgk8KkHYAEngBxNYNNsRBDHEpJEaKgJ5kKMca81Ox6+F4t5k31KllxvAHgcZ8KimxbwlQXCznnazWjeXks3YzYTwVeC/YM+dNHQ9ovW3bTsPRhXh9N8ge5d73imX4lrb+mm/yfs01bL7MR6fCYoizAsXLNjJJwOOB2AVVrYun2WSn0k6lhn7TM/WTGKMV7RUiU5D7WaN8Ls5YccWUlfpL6S/aMedc5MuDg8CK6lNIuo9EdtNM8nWSrvsWKru4BPE4yO+qOCxS0gVfaYcVhzUIKzX6Htd622e3Y+lC2V+g/H7Gz7xRUps10cxWE/XRSyk7pUht3dIPfgd4B8q9rLiGRqhZNjNFAMqANvG2o681lY54oTxaUnyGDgn2kYrbu7pYkZ3OFUZP/AB40ma5A0TW9zJwdpd5/7I4FU8lB880iOjzXmawXsrLGzJu5AJ9LO7w4nOOPKoLZWaVo2nmK7shLEnIIC8BgcgowaIRloqJsdSkuctCFSMEhWcElyO0KCMLWLTteaWCR91Q8RZWBJ3fR45BwTjFEJN0Ut2W0cstuZFRN4BnOSdxFGcbx5ljg4FEe0kj2vWoihlQu5YncGM4A7SxHHHZkUQjJRUSNZIsvhDJx6vf3R9nlXxZ6hM4gb8GyS+sVDDc9Et3nPLHtohJmovXdZNqm+U31yAcMAQT4EcalKUtuZd9oIBk777xAGTgcBgdvNvdRCSsGrzugdbY4YAjMiA4PLga2tJ1AzoWZDGQ7Juk5Po8Dy8cjyrVg1jemSFI3TClmMi7uFAwN3jxycV93uqCJ1hhUNK+W3eSqDxLue776ISVoqGudVkgmhSXdZZiVyoKlW4Y4EnI41h1TXZIblI8KVYFuGS+BwAAzjJPAUQk/RUdpdxOzP8IjVACNzdOcg88+zh3VI0QkDLtI4uPg4gy+MjDjGMZzkjhwrPDtCOvEMyNE7erkhlb2MKgNF1BGvbid97HFEwrN24+SD8lR763HtJLy9jl3GjiixguN1mIOeCnjjOKIRqoqIGsGV3WDd3I/XlfioPzVAIzjtOQBXmk65v2xnmwgBbiM4IBwGGe+iEmKKhv3TlMLThVRApdUYEsygZyxBwpI5DBr6stb/gguLjC5BbA7s+iBnmTRCS9FQs2oXHUGZYxngViwWcgkesQeBxxwAcVs6jrAhRSVJd8BIx6xJ7PDHaaISRoqE/daVbmOJwjF0ZmCZymOWSTxB5chXlEJ5dut3cdRnMcQDyYPrMfVXI7BzPjio3bHRoo7YsmQwZcZdjz4cAxNMVvYxq+VRFPHiFAPvAr6u7RHI30VsfOUH76ISF1vVP8AxoYHjKiIPawGfszWHXDu6ZuxZ3V3EJHIgY3iD2jPb7ampbCPqyvVpu7wON0Yz34xW91YxjAxjGMcMd2O6iEjZLtba1Xc4+gqxqOJYkcAB28eNQVzaNZ6c6t/Gztg473PIeQPmaYNOtEUsVRQQcDAAx4DurbuIFbG8obBBGQDg94z20Qi5rFt8F09YU9aQpH4lm9b7sUbRW4gs4rdOG+6ITy8WYn20yTQKxXeUHByMgHB7xnkaxX9ur7odVbDDG8AfvohNWO+ibcgx6Lxtu54BlXC8B3EcR7KjtlY2hmuLcEtHGQVPdvfJ9uPuqXvrVGyWRSQowSASOJ5E8qzWMKqg3QFzxOABx7+FEJsmlCzkFxqrtkEQphfaPR4ebNTZKoIIIyCORrSi02JWBWNAQeYVQffiiE3OoG9vY443c+Gc/fS7s6mby7Z/XDhRnmF44x4YC+6mao7ULVGZSUUk8CSATjuz3UQka0Ju71XH8Tb5w3Y79u73gcOPhWPTohcajNKeKw4jX6XafL0vfTKqADAAAHIDgPKsVtAq53VC5OTgAZPecdtEJnqP16+ENvI+eIUge08B9pqQrVvLVHxvorY5bwB++iEitiLYJaKe1yzH34H2CpLWXZbeUp6wjbGOfLsrJZ2yoCEVVH9kAfdWwaIRR2et7c2iGSXK8SyFgF3s8iq8WPLgc9lZdq5ARaoRuRPIN4EboAGMAjs4E1M2mnxrK7LGgPeFAPvxWfUIFeMh1DDnhgCPcaISA2v1UGHqoiCHZUZgfRXPHdzyzw8h7awbSuvV2oX+IWVVJ7CFwAfZjPHtpkexjMaruJugqQu6MD2DGKzXEKshVlBGORAI9xohPlr1AVXIJbkF4n28OQ8aWbsBtUIlkMYWIdWeA588FgRni3upg0u1RE9BFXPPdAH3V5qlojhd9FbB4byg/fRCfOmxwqzCH0m+W+SxJ7mkPM+HZRW9HEFACgADkAMAewCvKIT/9k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8" name="Picture 10" descr="http://www.kinr.kiev.ua/TCM/ia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373" y="3573165"/>
            <a:ext cx="7254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berlinsolarnetwork.de/wp-content/uploads/2011/12/hzb_logo_cm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48" y="1699915"/>
            <a:ext cx="19462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www.charitiestrust.org/cms_media/images/clatterbridge_your_cancer_centre_rgb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985" y="2492077"/>
            <a:ext cx="17287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http://theor.jinr.ru/~diastp/summer11/index.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581128"/>
            <a:ext cx="1456601" cy="93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650243"/>
            <a:ext cx="1456601" cy="94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6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32848" cy="449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0" y="10527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Proton </a:t>
            </a:r>
            <a:r>
              <a:rPr lang="pl-PL" sz="2400" b="1" dirty="0" err="1" smtClean="0">
                <a:solidFill>
                  <a:srgbClr val="C00000"/>
                </a:solidFill>
              </a:rPr>
              <a:t>eye</a:t>
            </a: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</a:rPr>
              <a:t>radiotherapy</a:t>
            </a: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</a:rPr>
              <a:t>facility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0862" y="1052513"/>
            <a:ext cx="8593137" cy="647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pl-PL" sz="3200" dirty="0" smtClean="0">
                <a:solidFill>
                  <a:srgbClr val="C00000"/>
                </a:solidFill>
              </a:rPr>
              <a:t>Proton </a:t>
            </a:r>
            <a:r>
              <a:rPr lang="pl-PL" sz="3200" dirty="0" err="1" smtClean="0">
                <a:solidFill>
                  <a:srgbClr val="C00000"/>
                </a:solidFill>
              </a:rPr>
              <a:t>eye</a:t>
            </a:r>
            <a:r>
              <a:rPr lang="pl-PL" sz="3200" dirty="0" smtClean="0">
                <a:solidFill>
                  <a:srgbClr val="C00000"/>
                </a:solidFill>
              </a:rPr>
              <a:t> </a:t>
            </a:r>
            <a:r>
              <a:rPr lang="pl-PL" sz="3200" dirty="0" err="1" smtClean="0">
                <a:solidFill>
                  <a:srgbClr val="C00000"/>
                </a:solidFill>
              </a:rPr>
              <a:t>radiotherapy</a:t>
            </a:r>
            <a:r>
              <a:rPr lang="pl-PL" sz="3200" dirty="0" smtClean="0">
                <a:solidFill>
                  <a:srgbClr val="C00000"/>
                </a:solidFill>
              </a:rPr>
              <a:t> </a:t>
            </a:r>
            <a:r>
              <a:rPr lang="pl-PL" sz="3200" dirty="0" err="1" smtClean="0">
                <a:solidFill>
                  <a:srgbClr val="C00000"/>
                </a:solidFill>
              </a:rPr>
              <a:t>facility</a:t>
            </a:r>
            <a:endParaRPr lang="pl-PL" sz="3200" dirty="0" smtClean="0">
              <a:solidFill>
                <a:srgbClr val="C0000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3" y="1809750"/>
            <a:ext cx="5910262" cy="442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832600" y="3938588"/>
            <a:ext cx="13085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Range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shifter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034213" y="5684838"/>
            <a:ext cx="16565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Range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modulator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134100" y="6515100"/>
            <a:ext cx="16906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>
                <a:solidFill>
                  <a:srgbClr val="0000FF"/>
                </a:solidFill>
                <a:cs typeface="Arial" charset="0"/>
              </a:rPr>
              <a:t>Kontrola wiązki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332038" y="6515100"/>
            <a:ext cx="1701107" cy="3385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Patient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collimator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265988" y="2492896"/>
            <a:ext cx="18780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Beam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5592763" y="3249613"/>
            <a:ext cx="1935162" cy="720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4872038" y="3249613"/>
            <a:ext cx="2925762" cy="2295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4008438" y="3322638"/>
            <a:ext cx="2808287" cy="30956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1631950" y="2962275"/>
            <a:ext cx="1709738" cy="3646488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>
            <a:off x="6372225" y="2708275"/>
            <a:ext cx="792163" cy="71438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763" y="6515100"/>
            <a:ext cx="1667764" cy="3385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Therapeutic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chair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>
            <a:off x="3132137" y="1412776"/>
            <a:ext cx="4176166" cy="1224062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V="1">
            <a:off x="611188" y="5805488"/>
            <a:ext cx="792162" cy="576262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7452320" y="1196752"/>
            <a:ext cx="18780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CR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plate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/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flatpanel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156176" y="6519446"/>
            <a:ext cx="2155398" cy="3385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None/>
              <a:tabLst>
                <a:tab pos="174625" algn="l"/>
              </a:tabLst>
            </a:pP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Beam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control</a:t>
            </a:r>
            <a:r>
              <a:rPr lang="pl-PL" sz="16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cs typeface="Arial" charset="0"/>
              </a:rPr>
              <a:t>elements</a:t>
            </a:r>
            <a:endParaRPr lang="pl-PL" sz="1600" b="1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68760"/>
            <a:ext cx="9144000" cy="432048"/>
          </a:xfrm>
        </p:spPr>
        <p:txBody>
          <a:bodyPr>
            <a:no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forming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Range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shifter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9700" name="MOV02728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6875" y="1989138"/>
            <a:ext cx="3957638" cy="2968625"/>
          </a:xfrm>
          <a:ln/>
        </p:spPr>
      </p:pic>
      <p:sp>
        <p:nvSpPr>
          <p:cNvPr id="5" name="Prostokąt 4"/>
          <p:cNvSpPr/>
          <p:nvPr/>
        </p:nvSpPr>
        <p:spPr>
          <a:xfrm>
            <a:off x="1331640" y="515719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Range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shifter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reduces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range of protons,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  the thicker wedge the smaller range of protons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raz 6" descr="dd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988840"/>
            <a:ext cx="4202877" cy="295232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169382" y="4581128"/>
            <a:ext cx="50405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050" dirty="0" err="1" smtClean="0"/>
              <a:t>depth</a:t>
            </a:r>
            <a:endParaRPr lang="en-US" sz="105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860032" y="3140968"/>
            <a:ext cx="346249" cy="120032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sz="1050" dirty="0" err="1" smtClean="0"/>
              <a:t>a.u</a:t>
            </a:r>
            <a:r>
              <a:rPr lang="pl-PL" sz="1050" dirty="0" smtClean="0"/>
              <a:t>.</a:t>
            </a:r>
            <a:endParaRPr lang="en-US" sz="105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860032" y="2132856"/>
            <a:ext cx="3600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 dirty="0" err="1" smtClean="0"/>
              <a:t>Bragg</a:t>
            </a:r>
            <a:r>
              <a:rPr lang="pl-PL" sz="1100" dirty="0" smtClean="0"/>
              <a:t> </a:t>
            </a:r>
            <a:r>
              <a:rPr lang="pl-PL" sz="1100" dirty="0" err="1" smtClean="0"/>
              <a:t>curves</a:t>
            </a:r>
            <a:r>
              <a:rPr lang="pl-PL" sz="1100" dirty="0" smtClean="0"/>
              <a:t> </a:t>
            </a:r>
            <a:r>
              <a:rPr lang="pl-PL" sz="1100" dirty="0" err="1" smtClean="0"/>
              <a:t>measured</a:t>
            </a:r>
            <a:r>
              <a:rPr lang="pl-PL" sz="1100" dirty="0" smtClean="0"/>
              <a:t> in </a:t>
            </a:r>
            <a:r>
              <a:rPr lang="pl-PL" sz="1100" dirty="0" err="1" smtClean="0"/>
              <a:t>water</a:t>
            </a:r>
            <a:r>
              <a:rPr lang="pl-PL" sz="1100" dirty="0" smtClean="0"/>
              <a:t> </a:t>
            </a:r>
            <a:r>
              <a:rPr lang="pl-PL" sz="1100" dirty="0" err="1" smtClean="0"/>
              <a:t>phantom</a:t>
            </a:r>
            <a:r>
              <a:rPr lang="pl-PL" sz="1100" dirty="0" smtClean="0"/>
              <a:t> </a:t>
            </a:r>
          </a:p>
          <a:p>
            <a:pPr algn="ctr"/>
            <a:r>
              <a:rPr lang="pl-PL" sz="1100" dirty="0" smtClean="0"/>
              <a:t>with </a:t>
            </a:r>
            <a:r>
              <a:rPr lang="pl-PL" sz="1100" dirty="0" err="1" smtClean="0"/>
              <a:t>different</a:t>
            </a:r>
            <a:r>
              <a:rPr lang="pl-PL" sz="1100" dirty="0" smtClean="0"/>
              <a:t> </a:t>
            </a:r>
            <a:r>
              <a:rPr lang="pl-PL" sz="1100" dirty="0" err="1" smtClean="0"/>
              <a:t>thickness</a:t>
            </a:r>
            <a:r>
              <a:rPr lang="pl-PL" sz="1100" dirty="0" smtClean="0"/>
              <a:t> of </a:t>
            </a:r>
            <a:r>
              <a:rPr lang="pl-PL" sz="1100" dirty="0" err="1" smtClean="0"/>
              <a:t>range</a:t>
            </a:r>
            <a:r>
              <a:rPr lang="pl-PL" sz="1100" dirty="0" smtClean="0"/>
              <a:t> </a:t>
            </a:r>
            <a:r>
              <a:rPr lang="pl-PL" sz="1100" dirty="0" err="1" smtClean="0"/>
              <a:t>shifter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2339752" y="4797152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Range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modulator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spreads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up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Bragg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peak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depth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Obraz 12" descr="dddddddd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0286" y="1700808"/>
            <a:ext cx="3683714" cy="2573006"/>
          </a:xfrm>
          <a:prstGeom prst="rect">
            <a:avLst/>
          </a:prstGeom>
        </p:spPr>
      </p:pic>
      <p:pic>
        <p:nvPicPr>
          <p:cNvPr id="14" name="Obraz 13" descr="ww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1745256" cy="2328312"/>
          </a:xfrm>
          <a:prstGeom prst="rect">
            <a:avLst/>
          </a:prstGeom>
        </p:spPr>
      </p:pic>
      <p:pic>
        <p:nvPicPr>
          <p:cNvPr id="15" name="Obraz 14" descr="www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916832"/>
            <a:ext cx="3121608" cy="234021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1728192" cy="162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496" y="1196752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err="1">
                <a:solidFill>
                  <a:srgbClr val="C00000"/>
                </a:solidFill>
              </a:rPr>
              <a:t>Beam</a:t>
            </a:r>
            <a:r>
              <a:rPr lang="pl-PL" sz="2400" b="1" dirty="0">
                <a:solidFill>
                  <a:srgbClr val="C00000"/>
                </a:solidFill>
              </a:rPr>
              <a:t> forming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Range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 modulator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876256" y="3981424"/>
            <a:ext cx="10801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900" dirty="0" err="1" smtClean="0"/>
              <a:t>depth</a:t>
            </a:r>
            <a:r>
              <a:rPr lang="pl-PL" sz="900" dirty="0" smtClean="0"/>
              <a:t> </a:t>
            </a:r>
            <a:r>
              <a:rPr lang="pl-PL" sz="900" dirty="0" err="1" smtClean="0"/>
              <a:t>H</a:t>
            </a:r>
            <a:r>
              <a:rPr lang="pl-PL" sz="900" baseline="-25000" dirty="0" err="1" smtClean="0"/>
              <a:t>2</a:t>
            </a:r>
            <a:r>
              <a:rPr lang="pl-PL" sz="900" dirty="0" err="1" smtClean="0"/>
              <a:t>O</a:t>
            </a:r>
            <a:r>
              <a:rPr lang="pl-PL" sz="900" dirty="0" smtClean="0"/>
              <a:t> [mm]</a:t>
            </a:r>
            <a:endParaRPr lang="en-US" sz="9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580112" y="2420888"/>
            <a:ext cx="323165" cy="10081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pl-PL" sz="900" dirty="0" err="1" smtClean="0"/>
              <a:t>Arbitrary</a:t>
            </a:r>
            <a:r>
              <a:rPr lang="pl-PL" sz="900" dirty="0" smtClean="0"/>
              <a:t> </a:t>
            </a:r>
            <a:r>
              <a:rPr lang="pl-PL" sz="900" dirty="0" err="1" smtClean="0"/>
              <a:t>dose</a:t>
            </a:r>
            <a:r>
              <a:rPr lang="pl-PL" sz="900" dirty="0" smtClean="0"/>
              <a:t> [%]</a:t>
            </a:r>
            <a:endParaRPr lang="en-US" sz="9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488000" y="2221200"/>
            <a:ext cx="504000" cy="216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700" dirty="0" smtClean="0"/>
              <a:t>tumor</a:t>
            </a:r>
            <a:endParaRPr lang="en-US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6" y="2303165"/>
            <a:ext cx="4095228" cy="2409119"/>
          </a:xfrm>
          <a:prstGeom prst="rect">
            <a:avLst/>
          </a:prstGeom>
          <a:noFill/>
          <a:ln w="412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788024" y="1426518"/>
            <a:ext cx="399593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control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elements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43" y="2303165"/>
            <a:ext cx="1731421" cy="2409119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9" y="2303165"/>
            <a:ext cx="1731421" cy="2409119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484784"/>
            <a:ext cx="4572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err="1">
                <a:solidFill>
                  <a:srgbClr val="C00000"/>
                </a:solidFill>
              </a:rPr>
              <a:t>Beam</a:t>
            </a:r>
            <a:r>
              <a:rPr lang="pl-PL" sz="2400" b="1" dirty="0">
                <a:solidFill>
                  <a:srgbClr val="C00000"/>
                </a:solidFill>
              </a:rPr>
              <a:t> forming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collimator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5087659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aperture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depends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on the tumor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shape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836787" y="5294709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chambers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96975"/>
            <a:ext cx="5751513" cy="503238"/>
          </a:xfrm>
        </p:spPr>
        <p:txBody>
          <a:bodyPr>
            <a:no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positioning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therapeutic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chair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lasers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599357" y="1916832"/>
            <a:ext cx="3157818" cy="4557544"/>
            <a:chOff x="295" y="1117"/>
            <a:chExt cx="1702" cy="2643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117"/>
              <a:ext cx="1702" cy="2268"/>
            </a:xfrm>
            <a:prstGeom prst="rect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60" y="3385"/>
              <a:ext cx="1358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altLang="pl-PL" dirty="0" err="1" smtClean="0">
                  <a:solidFill>
                    <a:schemeClr val="tx2">
                      <a:lumMod val="75000"/>
                    </a:schemeClr>
                  </a:solidFill>
                  <a:latin typeface="+mj-lt"/>
                  <a:cs typeface="Arial" charset="0"/>
                </a:rPr>
                <a:t>Therapeutic</a:t>
              </a:r>
              <a:r>
                <a:rPr lang="pl-PL" altLang="pl-PL" dirty="0" smtClean="0">
                  <a:solidFill>
                    <a:schemeClr val="tx2">
                      <a:lumMod val="75000"/>
                    </a:schemeClr>
                  </a:solidFill>
                  <a:latin typeface="+mj-lt"/>
                  <a:cs typeface="Arial" charset="0"/>
                </a:rPr>
                <a:t> </a:t>
              </a:r>
              <a:r>
                <a:rPr lang="pl-PL" altLang="pl-PL" dirty="0" err="1" smtClean="0">
                  <a:solidFill>
                    <a:schemeClr val="tx2">
                      <a:lumMod val="75000"/>
                    </a:schemeClr>
                  </a:solidFill>
                  <a:latin typeface="+mj-lt"/>
                  <a:cs typeface="Arial" charset="0"/>
                </a:rPr>
                <a:t>chair</a:t>
              </a:r>
              <a:endParaRPr lang="pl-PL" altLang="pl-PL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endParaRPr>
            </a:p>
            <a:p>
              <a:pPr eaLnBrk="1" hangingPunct="1"/>
              <a:r>
                <a:rPr lang="pl-PL" altLang="pl-PL" dirty="0" err="1">
                  <a:solidFill>
                    <a:schemeClr val="tx2">
                      <a:lumMod val="75000"/>
                    </a:schemeClr>
                  </a:solidFill>
                  <a:latin typeface="+mj-lt"/>
                  <a:cs typeface="Arial" charset="0"/>
                </a:rPr>
                <a:t>Schaer</a:t>
              </a:r>
              <a:r>
                <a:rPr lang="pl-PL" altLang="pl-PL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Arial" charset="0"/>
                </a:rPr>
                <a:t> Engineering Ltd.</a:t>
              </a:r>
            </a:p>
          </p:txBody>
        </p:sp>
      </p:grpSp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22" y="2204864"/>
            <a:ext cx="4105275" cy="30527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4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5363" y="1196975"/>
            <a:ext cx="8148637" cy="503238"/>
          </a:xfrm>
        </p:spPr>
        <p:txBody>
          <a:bodyPr>
            <a:no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positioning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halogen, 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LED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diode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2767352" cy="1884425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45" y="2132856"/>
            <a:ext cx="2486509" cy="18844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8"/>
          <p:cNvPicPr>
            <a:picLocks noChangeAspect="1" noChangeArrowheads="1"/>
          </p:cNvPicPr>
          <p:nvPr/>
        </p:nvPicPr>
        <p:blipFill>
          <a:blip r:embed="rId4" cstate="print">
            <a:lum bright="-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056" y="4221087"/>
            <a:ext cx="2471998" cy="1704067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996538" y="4178281"/>
            <a:ext cx="3241675" cy="2838450"/>
            <a:chOff x="0" y="1331"/>
            <a:chExt cx="2689" cy="2889"/>
          </a:xfrm>
        </p:grpSpPr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1039" y="1331"/>
              <a:ext cx="0" cy="12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299" y="2613"/>
              <a:ext cx="740" cy="7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128" y="2636"/>
              <a:ext cx="9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513" y="1964"/>
              <a:ext cx="1087" cy="12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 rot="-1696587">
              <a:off x="1343" y="2017"/>
              <a:ext cx="237" cy="61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 rot="-1696587">
              <a:off x="1298" y="2019"/>
              <a:ext cx="237" cy="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1039" y="1980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1039" y="2636"/>
              <a:ext cx="5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632" y="2628"/>
              <a:ext cx="407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V="1">
              <a:off x="1026" y="1910"/>
              <a:ext cx="834" cy="7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1847" y="1918"/>
              <a:ext cx="6" cy="1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033" y="2628"/>
              <a:ext cx="814" cy="7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7" name="Arc 29"/>
            <p:cNvSpPr>
              <a:spLocks/>
            </p:cNvSpPr>
            <p:nvPr/>
          </p:nvSpPr>
          <p:spPr bwMode="auto">
            <a:xfrm rot="3624706">
              <a:off x="1010" y="2516"/>
              <a:ext cx="333" cy="346"/>
            </a:xfrm>
            <a:custGeom>
              <a:avLst/>
              <a:gdLst>
                <a:gd name="T0" fmla="*/ 0 w 17957"/>
                <a:gd name="T1" fmla="*/ 0 h 21600"/>
                <a:gd name="T2" fmla="*/ 0 w 17957"/>
                <a:gd name="T3" fmla="*/ 0 h 21600"/>
                <a:gd name="T4" fmla="*/ 0 w 179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57" h="21600" fill="none" extrusionOk="0">
                  <a:moveTo>
                    <a:pt x="-1" y="0"/>
                  </a:moveTo>
                  <a:cubicBezTo>
                    <a:pt x="7212" y="0"/>
                    <a:pt x="13948" y="3599"/>
                    <a:pt x="17957" y="9595"/>
                  </a:cubicBezTo>
                </a:path>
                <a:path w="17957" h="21600" stroke="0" extrusionOk="0">
                  <a:moveTo>
                    <a:pt x="-1" y="0"/>
                  </a:moveTo>
                  <a:cubicBezTo>
                    <a:pt x="7212" y="0"/>
                    <a:pt x="13948" y="3599"/>
                    <a:pt x="17957" y="959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1292" y="2249"/>
              <a:ext cx="167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pl-PL" sz="2400" dirty="0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q</a:t>
              </a:r>
              <a:endParaRPr lang="it-IT" altLang="pl-PL" sz="2400" dirty="0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1833" y="1910"/>
              <a:ext cx="29" cy="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883" y="1711"/>
              <a:ext cx="806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l-PL" altLang="pl-PL" sz="1200" b="1" dirty="0" err="1" smtClean="0">
                  <a:solidFill>
                    <a:srgbClr val="000099"/>
                  </a:solidFill>
                  <a:cs typeface="Arial" charset="0"/>
                </a:rPr>
                <a:t>Fixation</a:t>
              </a:r>
              <a:r>
                <a:rPr lang="pl-PL" altLang="pl-PL" sz="1200" b="1" dirty="0" smtClean="0">
                  <a:solidFill>
                    <a:srgbClr val="000099"/>
                  </a:solidFill>
                  <a:cs typeface="Arial" charset="0"/>
                </a:rPr>
                <a:t> point</a:t>
              </a:r>
              <a:endParaRPr lang="it-IT" altLang="pl-PL" sz="1200" dirty="0">
                <a:solidFill>
                  <a:srgbClr val="000099"/>
                </a:solidFill>
                <a:cs typeface="Arial" charset="0"/>
              </a:endParaRPr>
            </a:p>
          </p:txBody>
        </p:sp>
        <p:sp>
          <p:nvSpPr>
            <p:cNvPr id="31" name="Arc 33"/>
            <p:cNvSpPr>
              <a:spLocks/>
            </p:cNvSpPr>
            <p:nvPr/>
          </p:nvSpPr>
          <p:spPr bwMode="auto">
            <a:xfrm rot="5992282">
              <a:off x="1142" y="2605"/>
              <a:ext cx="256" cy="223"/>
            </a:xfrm>
            <a:custGeom>
              <a:avLst/>
              <a:gdLst>
                <a:gd name="T0" fmla="*/ 0 w 17614"/>
                <a:gd name="T1" fmla="*/ 0 h 21579"/>
                <a:gd name="T2" fmla="*/ 0 w 17614"/>
                <a:gd name="T3" fmla="*/ 0 h 21579"/>
                <a:gd name="T4" fmla="*/ 0 w 17614"/>
                <a:gd name="T5" fmla="*/ 0 h 215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14" h="21579" fill="none" extrusionOk="0">
                  <a:moveTo>
                    <a:pt x="942" y="-1"/>
                  </a:moveTo>
                  <a:cubicBezTo>
                    <a:pt x="7602" y="290"/>
                    <a:pt x="13755" y="3640"/>
                    <a:pt x="17614" y="9076"/>
                  </a:cubicBezTo>
                </a:path>
                <a:path w="17614" h="21579" stroke="0" extrusionOk="0">
                  <a:moveTo>
                    <a:pt x="942" y="-1"/>
                  </a:moveTo>
                  <a:cubicBezTo>
                    <a:pt x="7602" y="290"/>
                    <a:pt x="13755" y="3640"/>
                    <a:pt x="17614" y="9076"/>
                  </a:cubicBezTo>
                  <a:lnTo>
                    <a:pt x="0" y="21579"/>
                  </a:lnTo>
                  <a:lnTo>
                    <a:pt x="942" y="-1"/>
                  </a:lnTo>
                  <a:close/>
                </a:path>
              </a:pathLst>
            </a:custGeom>
            <a:noFill/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1341" y="2493"/>
              <a:ext cx="179" cy="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pl-PL" sz="2800" dirty="0">
                  <a:solidFill>
                    <a:srgbClr val="33CC33"/>
                  </a:solidFill>
                  <a:latin typeface="Symbol" pitchFamily="18" charset="2"/>
                  <a:cs typeface="Arial" charset="0"/>
                </a:rPr>
                <a:t>f</a:t>
              </a:r>
              <a:endParaRPr lang="it-IT" altLang="pl-PL" sz="2800" dirty="0">
                <a:solidFill>
                  <a:srgbClr val="33CC33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388" y="3456"/>
              <a:ext cx="1722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it-IT" altLang="pl-PL" sz="1600" b="1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86" y="3754"/>
              <a:ext cx="2262" cy="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it-IT" altLang="pl-PL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367" y="1611"/>
              <a:ext cx="633" cy="98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0" y="1355"/>
              <a:ext cx="835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altLang="pl-PL" sz="1200" b="1" dirty="0" err="1" smtClean="0">
                  <a:solidFill>
                    <a:srgbClr val="000099"/>
                  </a:solidFill>
                  <a:cs typeface="Arial" charset="0"/>
                </a:rPr>
                <a:t>isocenter</a:t>
              </a:r>
              <a:endParaRPr lang="it-IT" altLang="pl-PL" sz="1200" b="1" dirty="0">
                <a:solidFill>
                  <a:srgbClr val="000099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8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90900" y="1196975"/>
            <a:ext cx="5753100" cy="503238"/>
          </a:xfrm>
        </p:spPr>
        <p:txBody>
          <a:bodyPr>
            <a:no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positioning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X-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ray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lamps</a:t>
            </a:r>
            <a:r>
              <a:rPr lang="pl-PL" sz="2400" i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pl-PL" sz="2400" i="1" dirty="0" err="1" smtClean="0">
                <a:solidFill>
                  <a:srgbClr val="C00000"/>
                </a:solidFill>
                <a:latin typeface="+mn-lt"/>
              </a:rPr>
              <a:t>flatpanels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9" descr="IMG_0034lam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5" y="1203604"/>
            <a:ext cx="2691184" cy="201797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2615" y="3428206"/>
            <a:ext cx="27477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RAD-14 </a:t>
            </a:r>
            <a:r>
              <a:rPr lang="pl-PL" altLang="pl-PL" sz="16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Diamond</a:t>
            </a: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X-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ray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tubes</a:t>
            </a:r>
            <a:endParaRPr lang="pl-PL" altLang="pl-PL" sz="1600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pl-PL" altLang="pl-PL" sz="16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Varian</a:t>
            </a: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Medical</a:t>
            </a: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Systems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91745" y="5843340"/>
            <a:ext cx="27275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Two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orthogonal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X-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ray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pictures</a:t>
            </a:r>
            <a:endParaRPr lang="pl-PL" altLang="pl-PL" sz="1600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of the 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patient</a:t>
            </a:r>
            <a:r>
              <a:rPr lang="pl-PL" altLang="pl-PL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eye</a:t>
            </a:r>
            <a:endParaRPr lang="pl-PL" altLang="pl-PL" sz="1600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grpSp>
        <p:nvGrpSpPr>
          <p:cNvPr id="24" name="Grupa 23"/>
          <p:cNvGrpSpPr/>
          <p:nvPr/>
        </p:nvGrpSpPr>
        <p:grpSpPr>
          <a:xfrm>
            <a:off x="3491880" y="2204864"/>
            <a:ext cx="5383297" cy="2998900"/>
            <a:chOff x="3491880" y="2202035"/>
            <a:chExt cx="5383297" cy="2998900"/>
          </a:xfrm>
        </p:grpSpPr>
        <p:pic>
          <p:nvPicPr>
            <p:cNvPr id="22" name="Picture 19" descr="rtg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2202035"/>
              <a:ext cx="5383297" cy="2998900"/>
            </a:xfrm>
            <a:prstGeom prst="rect">
              <a:avLst/>
            </a:prstGeom>
            <a:noFill/>
          </p:spPr>
        </p:pic>
        <p:sp>
          <p:nvSpPr>
            <p:cNvPr id="6" name="pole tekstowe 5"/>
            <p:cNvSpPr txBox="1"/>
            <p:nvPr/>
          </p:nvSpPr>
          <p:spPr>
            <a:xfrm>
              <a:off x="4427984" y="2202035"/>
              <a:ext cx="79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flatpanel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7740352" y="2202035"/>
              <a:ext cx="79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flatpanel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5" y="4091231"/>
            <a:ext cx="2727596" cy="163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78527" y="2283994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Tantalum</a:t>
            </a:r>
            <a:r>
              <a:rPr lang="pl-PL" sz="800" dirty="0" smtClean="0"/>
              <a:t> </a:t>
            </a:r>
            <a:r>
              <a:rPr lang="pl-PL" sz="1400" dirty="0" err="1" smtClean="0"/>
              <a:t>clips</a:t>
            </a:r>
            <a:endParaRPr lang="en-US" sz="1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283968" y="4753967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X-</a:t>
            </a:r>
            <a:r>
              <a:rPr lang="pl-PL" sz="1400" dirty="0" err="1" smtClean="0"/>
              <a:t>tay</a:t>
            </a:r>
            <a:r>
              <a:rPr lang="pl-PL" sz="1400" dirty="0" smtClean="0"/>
              <a:t> </a:t>
            </a:r>
            <a:r>
              <a:rPr lang="pl-PL" sz="1400" dirty="0" err="1" smtClean="0"/>
              <a:t>tube</a:t>
            </a:r>
            <a:endParaRPr lang="en-US" sz="14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892916" y="4893228"/>
            <a:ext cx="1207590" cy="310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dirty="0" smtClean="0"/>
              <a:t>X-</a:t>
            </a:r>
            <a:r>
              <a:rPr lang="pl-PL" sz="1400" dirty="0" err="1" smtClean="0"/>
              <a:t>tay</a:t>
            </a:r>
            <a:r>
              <a:rPr lang="pl-PL" sz="1400" dirty="0" smtClean="0"/>
              <a:t> </a:t>
            </a:r>
            <a:r>
              <a:rPr lang="pl-PL" sz="1400" dirty="0" err="1" smtClean="0"/>
              <a:t>tube</a:t>
            </a:r>
            <a:endParaRPr lang="en-US" sz="14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4896036" y="3941754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dirty="0" err="1" smtClean="0"/>
              <a:t>patient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2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8919" y="1277169"/>
            <a:ext cx="63722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eye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monitoring system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n-lt"/>
              </a:rPr>
            </a:b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66" y="1713384"/>
            <a:ext cx="5813553" cy="43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772816"/>
            <a:ext cx="7632848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Tx/>
              <a:buAutoNum type="arabicPeriod"/>
            </a:pPr>
            <a:r>
              <a:rPr lang="pl-PL" sz="2400" dirty="0" err="1" smtClean="0">
                <a:solidFill>
                  <a:schemeClr val="tx2"/>
                </a:solidFill>
              </a:rPr>
              <a:t>Introduction</a:t>
            </a:r>
            <a:endParaRPr lang="pl-PL" sz="2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1200" dirty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pl-PL" sz="2400" dirty="0" err="1" smtClean="0">
                <a:solidFill>
                  <a:schemeClr val="tx2"/>
                </a:solidFill>
              </a:rPr>
              <a:t>Why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protons</a:t>
            </a:r>
            <a:r>
              <a:rPr lang="pl-PL" sz="2400" dirty="0" smtClean="0">
                <a:solidFill>
                  <a:schemeClr val="tx2"/>
                </a:solidFill>
              </a:rPr>
              <a:t>?</a:t>
            </a:r>
            <a:endParaRPr lang="pl-PL" sz="2400" dirty="0" smtClean="0">
              <a:solidFill>
                <a:schemeClr val="tx2"/>
              </a:solidFill>
            </a:endParaRPr>
          </a:p>
          <a:p>
            <a:pPr marL="1257300" lvl="2" indent="-342900"/>
            <a:endParaRPr lang="pl-PL" sz="12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pl-PL" sz="2400" dirty="0" smtClean="0">
                <a:solidFill>
                  <a:schemeClr val="tx2"/>
                </a:solidFill>
              </a:rPr>
              <a:t>Proton </a:t>
            </a:r>
            <a:r>
              <a:rPr lang="pl-PL" sz="2400" dirty="0" err="1" smtClean="0">
                <a:solidFill>
                  <a:schemeClr val="tx2"/>
                </a:solidFill>
              </a:rPr>
              <a:t>eye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radiotherapy</a:t>
            </a:r>
            <a:endParaRPr lang="pl-PL" sz="2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12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pl-PL" sz="2400" dirty="0" smtClean="0">
                <a:solidFill>
                  <a:schemeClr val="tx2"/>
                </a:solidFill>
              </a:rPr>
              <a:t>Bronowice </a:t>
            </a:r>
            <a:r>
              <a:rPr lang="pl-PL" sz="2400" dirty="0" err="1" smtClean="0">
                <a:solidFill>
                  <a:schemeClr val="tx2"/>
                </a:solidFill>
              </a:rPr>
              <a:t>Cyclotron</a:t>
            </a:r>
            <a:r>
              <a:rPr lang="pl-PL" sz="2400" dirty="0" smtClean="0">
                <a:solidFill>
                  <a:schemeClr val="tx2"/>
                </a:solidFill>
              </a:rPr>
              <a:t> Center</a:t>
            </a:r>
          </a:p>
          <a:p>
            <a:pPr marL="342900" indent="-342900">
              <a:buFontTx/>
              <a:buAutoNum type="arabicPeriod"/>
            </a:pPr>
            <a:endParaRPr lang="pl-PL" sz="2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pl-PL" sz="2400" dirty="0" err="1" smtClean="0">
                <a:solidFill>
                  <a:schemeClr val="tx2"/>
                </a:solidFill>
              </a:rPr>
              <a:t>Summary</a:t>
            </a:r>
            <a:endParaRPr lang="pl-PL" sz="2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2400" dirty="0" smtClean="0">
              <a:solidFill>
                <a:schemeClr val="tx2"/>
              </a:solidFill>
            </a:endParaRPr>
          </a:p>
          <a:p>
            <a:endParaRPr lang="pl-PL" sz="24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12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11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AutoNum type="arabicPeriod"/>
            </a:pPr>
            <a:endParaRPr lang="pl-PL" sz="2400" dirty="0" smtClean="0">
              <a:solidFill>
                <a:schemeClr val="tx2"/>
              </a:solidFill>
            </a:endParaRP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az 6" descr="DSCF3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12776"/>
            <a:ext cx="3723554" cy="358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52737"/>
            <a:ext cx="9144000" cy="576064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400" b="1" dirty="0" err="1" smtClean="0">
                <a:solidFill>
                  <a:srgbClr val="C00000"/>
                </a:solidFill>
              </a:rPr>
              <a:t>Steering</a:t>
            </a:r>
            <a:r>
              <a:rPr lang="pl-PL" sz="2400" b="1" dirty="0" smtClean="0">
                <a:solidFill>
                  <a:srgbClr val="C00000"/>
                </a:solidFill>
              </a:rPr>
              <a:t> system</a:t>
            </a:r>
            <a:endParaRPr lang="pl-PL" sz="2400" b="1" dirty="0" smtClean="0">
              <a:solidFill>
                <a:srgbClr val="C00000"/>
              </a:solidFill>
            </a:endParaRPr>
          </a:p>
        </p:txBody>
      </p:sp>
      <p:pic>
        <p:nvPicPr>
          <p:cNvPr id="6" name="Picture 4" descr="PICT1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2913757" cy="388442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" name="Picture 5" descr="100_0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168650" cy="237648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" name="Picture 6" descr="terapia_p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05064"/>
            <a:ext cx="3024336" cy="241946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67744" y="5805264"/>
            <a:ext cx="33590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l-PL" sz="1600" dirty="0" err="1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RT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system</a:t>
            </a:r>
            <a:endParaRPr lang="pl-PL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 algn="r"/>
            <a:r>
              <a:rPr lang="pl-PL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RT PXI </a:t>
            </a:r>
            <a:r>
              <a:rPr lang="pl-PL" sz="16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National</a:t>
            </a:r>
            <a:r>
              <a:rPr lang="pl-PL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Instruments </a:t>
            </a:r>
            <a:r>
              <a:rPr lang="pl-PL" sz="1600" dirty="0" err="1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LabView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endParaRPr lang="pl-PL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31640" y="4149080"/>
            <a:ext cx="1370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dirty="0" err="1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Steering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l-PL" sz="1600" dirty="0" err="1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room</a:t>
            </a:r>
            <a:endParaRPr lang="pl-PL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8224" y="6453336"/>
            <a:ext cx="1648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cs typeface="Arial" charset="0"/>
              </a:rPr>
              <a:t>Widok na konsoli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628800"/>
            <a:ext cx="3024336" cy="223492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14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66800" y="1144588"/>
            <a:ext cx="7010400" cy="592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400" b="1" dirty="0" smtClean="0">
                <a:solidFill>
                  <a:srgbClr val="C00000"/>
                </a:solidFill>
              </a:rPr>
              <a:t>Proton </a:t>
            </a:r>
            <a:r>
              <a:rPr lang="pl-PL" altLang="pl-PL" sz="2400" b="1" dirty="0" err="1" smtClean="0">
                <a:solidFill>
                  <a:srgbClr val="C00000"/>
                </a:solidFill>
              </a:rPr>
              <a:t>eye</a:t>
            </a:r>
            <a:r>
              <a:rPr lang="pl-PL" altLang="pl-PL" sz="2400" b="1" dirty="0" smtClean="0">
                <a:solidFill>
                  <a:srgbClr val="C00000"/>
                </a:solidFill>
              </a:rPr>
              <a:t> </a:t>
            </a:r>
            <a:r>
              <a:rPr lang="pl-PL" altLang="pl-PL" sz="2400" b="1" dirty="0" err="1" smtClean="0">
                <a:solidFill>
                  <a:srgbClr val="C00000"/>
                </a:solidFill>
              </a:rPr>
              <a:t>radiotherapy</a:t>
            </a:r>
            <a:r>
              <a:rPr lang="pl-PL" altLang="pl-PL" sz="2400" b="1" dirty="0" smtClean="0">
                <a:solidFill>
                  <a:srgbClr val="C00000"/>
                </a:solidFill>
              </a:rPr>
              <a:t> </a:t>
            </a:r>
            <a:r>
              <a:rPr lang="pl-PL" altLang="pl-PL" sz="2400" b="1" dirty="0" err="1" smtClean="0">
                <a:solidFill>
                  <a:srgbClr val="C00000"/>
                </a:solidFill>
              </a:rPr>
              <a:t>procedure</a:t>
            </a:r>
            <a:endParaRPr lang="pl-PL" altLang="pl-PL" sz="2400" b="1" dirty="0" smtClean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1188" y="2060575"/>
            <a:ext cx="784860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pl-PL" altLang="pl-PL" u="sng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STEPS</a:t>
            </a:r>
            <a:endParaRPr lang="en-US" altLang="pl-PL" u="sng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endParaRPr lang="en-US" altLang="pl-PL" u="sng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marL="342900" indent="-342900" eaLnBrk="1" hangingPunct="1">
              <a:buAutoNum type="arabicPeriod"/>
            </a:pP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Diagnosis 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and qualification for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treatment</a:t>
            </a:r>
            <a:endParaRPr lang="pl-PL" altLang="pl-PL" dirty="0" smtClean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eaLnBrk="1" hangingPunct="1"/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pl-PL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S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urgical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pl-PL" altLang="pl-PL" dirty="0" err="1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preparation</a:t>
            </a:r>
            <a:endParaRPr lang="pl-PL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r>
              <a:rPr lang="pl-PL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3. 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Planning</a:t>
            </a:r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r>
              <a:rPr lang="pl-PL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4.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Positioning</a:t>
            </a:r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endParaRPr lang="en-US" altLang="pl-PL" dirty="0">
              <a:solidFill>
                <a:schemeClr val="tx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l" eaLnBrk="1" hangingPunct="1"/>
            <a:r>
              <a:rPr lang="pl-PL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5.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Irradiation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 (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4 x 1</a:t>
            </a:r>
            <a:r>
              <a:rPr lang="pl-PL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5 CGE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)</a:t>
            </a:r>
          </a:p>
          <a:p>
            <a:pPr algn="l" eaLnBrk="1" hangingPunct="1"/>
            <a:endParaRPr lang="en-US" altLang="pl-PL" sz="2000" b="1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6" name="Picture 10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2650956"/>
            <a:ext cx="3384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1944688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0527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l-PL" sz="2400" b="1" dirty="0">
                <a:solidFill>
                  <a:srgbClr val="FF0000"/>
                </a:solidFill>
                <a:cs typeface="Arial" charset="0"/>
              </a:rPr>
              <a:t>Diagnosis and qualification for treatment</a:t>
            </a:r>
            <a:endParaRPr lang="pl-PL" altLang="pl-PL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7"/>
            <a:ext cx="1564761" cy="1368152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</p:spPr>
      </p:pic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2411760" y="2132856"/>
          <a:ext cx="1656184" cy="1380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14" name="Fotografia Photo Editor" r:id="rId4" imgW="9259592" imgH="7342857" progId="">
                  <p:embed/>
                </p:oleObj>
              </mc:Choice>
              <mc:Fallback>
                <p:oleObj name="Fotografia Photo Editor" r:id="rId4" imgW="9259592" imgH="73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132856"/>
                        <a:ext cx="1656184" cy="138015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9552" y="1700809"/>
            <a:ext cx="36724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0066CC"/>
              </a:buClr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Uveal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melanoma -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90%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221088"/>
            <a:ext cx="2403313" cy="1440160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5" y="2132856"/>
            <a:ext cx="1678349" cy="1368152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10" name="Picture 13" descr="sl-2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221088"/>
            <a:ext cx="1678824" cy="1368152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/>
            <a:tailEnd/>
          </a:ln>
        </p:spPr>
      </p:pic>
      <p:graphicFrame>
        <p:nvGraphicFramePr>
          <p:cNvPr id="11" name="Object 14"/>
          <p:cNvGraphicFramePr>
            <a:graphicFrameLocks noChangeAspect="1"/>
          </p:cNvGraphicFramePr>
          <p:nvPr/>
        </p:nvGraphicFramePr>
        <p:xfrm>
          <a:off x="6588224" y="2132856"/>
          <a:ext cx="1728192" cy="140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15" name="Fotografia Photo Editor" r:id="rId9" imgW="9469172" imgH="7342857" progId="">
                  <p:embed/>
                </p:oleObj>
              </mc:Choice>
              <mc:Fallback>
                <p:oleObj name="Fotografia Photo Editor" r:id="rId9" imgW="9469172" imgH="73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132856"/>
                        <a:ext cx="1728192" cy="140800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221088"/>
            <a:ext cx="1678824" cy="1368152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644008" y="1700808"/>
            <a:ext cx="36724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0066CC"/>
              </a:buClr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Ciliary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body melanoma - 7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11560" y="3789040"/>
            <a:ext cx="36004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0066CC"/>
              </a:buClr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Iris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melanoma -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3%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170228" y="3789040"/>
            <a:ext cx="24482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0066CC"/>
              </a:buClr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Retinoblastoma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Obraz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6725"/>
            <a:ext cx="2592387" cy="1982788"/>
          </a:xfrm>
          <a:prstGeom prst="rect">
            <a:avLst/>
          </a:prstGeom>
          <a:noFill/>
        </p:spPr>
      </p:pic>
      <p:pic>
        <p:nvPicPr>
          <p:cNvPr id="26630" name="Picture 6" descr="Obraz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2592387" cy="2381250"/>
          </a:xfrm>
          <a:prstGeom prst="rect">
            <a:avLst/>
          </a:prstGeom>
          <a:noFill/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1907406" y="2997225"/>
            <a:ext cx="1584325" cy="5762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563169" y="3429025"/>
            <a:ext cx="1901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Tantalum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markers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H="1">
            <a:off x="1978844" y="3789388"/>
            <a:ext cx="1800225" cy="12239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26636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5435600" y="2420938"/>
          <a:ext cx="251777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8" name="CorelDRAW" r:id="rId5" imgW="3291480" imgH="2054160" progId="CorelDraw.Graphic.12">
                  <p:embed/>
                </p:oleObj>
              </mc:Choice>
              <mc:Fallback>
                <p:oleObj name="CorelDRAW" r:id="rId5" imgW="3291480" imgH="205416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420938"/>
                        <a:ext cx="251777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4426769" y="2781325"/>
            <a:ext cx="1584325" cy="5762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124744"/>
            <a:ext cx="91440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altLang="pl-PL" sz="2400" b="1" dirty="0" err="1">
                <a:solidFill>
                  <a:srgbClr val="FF0000"/>
                </a:solidFill>
                <a:cs typeface="Arial" charset="0"/>
              </a:rPr>
              <a:t>Surgical</a:t>
            </a:r>
            <a:r>
              <a:rPr lang="pl-PL" altLang="pl-PL" sz="24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pl-PL" altLang="pl-PL" sz="2400" b="1" dirty="0" err="1">
                <a:solidFill>
                  <a:srgbClr val="FF0000"/>
                </a:solidFill>
                <a:cs typeface="Arial" charset="0"/>
              </a:rPr>
              <a:t>preparation</a:t>
            </a:r>
            <a:endParaRPr lang="pl-PL" altLang="pl-PL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52513"/>
            <a:ext cx="9144000" cy="576262"/>
          </a:xfrm>
        </p:spPr>
        <p:txBody>
          <a:bodyPr>
            <a:norm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immobilisation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2708" name="Picture 4" descr="DSC028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132856"/>
            <a:ext cx="3840120" cy="3649911"/>
          </a:xfrm>
          <a:prstGeom prst="rect">
            <a:avLst/>
          </a:prstGeom>
          <a:noFill/>
        </p:spPr>
      </p:pic>
      <p:pic>
        <p:nvPicPr>
          <p:cNvPr id="4" name="Picture 6" descr="IMG_43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2232248" cy="164957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7" descr="IMG_18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556792"/>
            <a:ext cx="2248899" cy="165618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8" descr="IMG_18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3212976"/>
            <a:ext cx="2232248" cy="14401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7" descr="IMG_57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996952"/>
            <a:ext cx="2160240" cy="162053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8" descr="IMG_56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12776"/>
            <a:ext cx="2160240" cy="161912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" name="Picture 6" descr="IMG_57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653136"/>
            <a:ext cx="2208246" cy="165618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9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52737"/>
            <a:ext cx="9144000" cy="504055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Planning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373688"/>
            <a:ext cx="5545137" cy="460375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pl-PL" sz="1600" i="1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Eclipse</a:t>
            </a:r>
            <a:r>
              <a:rPr lang="pl-PL" sz="1600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pl-PL" sz="1600" i="1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Ocular</a:t>
            </a:r>
            <a:r>
              <a:rPr lang="pl-PL" sz="1600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Proton Planning </a:t>
            </a:r>
            <a:r>
              <a:rPr lang="pl-PL" sz="16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(</a:t>
            </a:r>
            <a:r>
              <a:rPr lang="pl-PL" sz="1600" i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EOPP</a:t>
            </a:r>
            <a:r>
              <a:rPr lang="pl-PL" sz="16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) </a:t>
            </a:r>
            <a:r>
              <a:rPr lang="pl-PL" sz="16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pl-PL" sz="1600" i="1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Varian</a:t>
            </a:r>
            <a:r>
              <a:rPr lang="pl-PL" sz="1600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pl-PL" sz="1600" i="1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Medical</a:t>
            </a:r>
            <a:r>
              <a:rPr lang="pl-PL" sz="1600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Systems</a:t>
            </a:r>
            <a:endParaRPr lang="en-GB" sz="1600" i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567261"/>
              </p:ext>
            </p:extLst>
          </p:nvPr>
        </p:nvGraphicFramePr>
        <p:xfrm>
          <a:off x="107950" y="1738313"/>
          <a:ext cx="5567363" cy="352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7" name="CorelDRAW" r:id="rId3" imgW="6503400" imgH="4120200" progId="CorelDRAW.Graphic.14">
                  <p:embed/>
                </p:oleObj>
              </mc:Choice>
              <mc:Fallback>
                <p:oleObj name="CorelDRAW" r:id="rId3" imgW="6503400" imgH="4120200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38313"/>
                        <a:ext cx="5567363" cy="352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5508104" y="3501008"/>
            <a:ext cx="38147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Dose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distribution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Optimal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ixation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light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position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range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modulation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Patient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collimator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pl-PL" sz="1800" dirty="0">
                <a:solidFill>
                  <a:schemeClr val="tx2">
                    <a:lumMod val="75000"/>
                  </a:schemeClr>
                </a:solidFill>
              </a:rPr>
            </a:b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077930"/>
            <a:ext cx="449999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Planning </a:t>
            </a:r>
            <a:endParaRPr lang="en-GB" sz="24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508879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Kształt apertury zależny jest od kształtu zmiany nowotworowej 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634"/>
            <a:ext cx="4532313" cy="578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6" y="-1"/>
            <a:ext cx="1928305" cy="177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6" y="1970343"/>
            <a:ext cx="1959554" cy="140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41" y="5506584"/>
            <a:ext cx="2192338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8"/>
          <p:cNvPicPr>
            <a:picLocks noChangeAspect="1" noChangeArrowheads="1"/>
          </p:cNvPicPr>
          <p:nvPr/>
        </p:nvPicPr>
        <p:blipFill>
          <a:blip r:embed="rId6" cstate="print">
            <a:lum bright="-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6" y="3540776"/>
            <a:ext cx="1960591" cy="140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7743938" y="3333378"/>
            <a:ext cx="15304" cy="15232"/>
          </a:xfrm>
          <a:prstGeom prst="ellipse">
            <a:avLst/>
          </a:prstGeom>
          <a:solidFill>
            <a:srgbClr val="FF0000">
              <a:alpha val="3294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6949005" y="4045711"/>
            <a:ext cx="947077" cy="27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294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pl-PL" sz="1200">
              <a:latin typeface="Times New Roman" pitchFamily="18" charset="0"/>
            </a:endParaRPr>
          </a:p>
        </p:txBody>
      </p:sp>
      <p:sp>
        <p:nvSpPr>
          <p:cNvPr id="39" name="Text Box 58"/>
          <p:cNvSpPr txBox="1">
            <a:spLocks noChangeArrowheads="1"/>
          </p:cNvSpPr>
          <p:nvPr/>
        </p:nvSpPr>
        <p:spPr bwMode="auto">
          <a:xfrm>
            <a:off x="6905792" y="4216851"/>
            <a:ext cx="204360" cy="15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294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pl-PL" sz="1200">
              <a:solidFill>
                <a:schemeClr val="accent2"/>
              </a:solidFill>
            </a:endParaRPr>
          </a:p>
        </p:txBody>
      </p:sp>
      <p:cxnSp>
        <p:nvCxnSpPr>
          <p:cNvPr id="40" name="Łącznik prosty ze strzałką 33"/>
          <p:cNvCxnSpPr>
            <a:cxnSpLocks noChangeShapeType="1"/>
          </p:cNvCxnSpPr>
          <p:nvPr/>
        </p:nvCxnSpPr>
        <p:spPr bwMode="auto">
          <a:xfrm flipV="1">
            <a:off x="4583038" y="1700809"/>
            <a:ext cx="2761444" cy="1368151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Łącznik prosty ze strzałką 35"/>
          <p:cNvCxnSpPr>
            <a:cxnSpLocks noChangeShapeType="1"/>
          </p:cNvCxnSpPr>
          <p:nvPr/>
        </p:nvCxnSpPr>
        <p:spPr bwMode="auto">
          <a:xfrm flipV="1">
            <a:off x="4583038" y="3251851"/>
            <a:ext cx="2761444" cy="393173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Łącznik prosty ze strzałką 37"/>
          <p:cNvCxnSpPr>
            <a:cxnSpLocks noChangeShapeType="1"/>
          </p:cNvCxnSpPr>
          <p:nvPr/>
        </p:nvCxnSpPr>
        <p:spPr bwMode="auto">
          <a:xfrm>
            <a:off x="4583038" y="3901248"/>
            <a:ext cx="2725266" cy="679880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Łącznik prosty ze strzałką 39"/>
          <p:cNvCxnSpPr>
            <a:cxnSpLocks noChangeShapeType="1"/>
          </p:cNvCxnSpPr>
          <p:nvPr/>
        </p:nvCxnSpPr>
        <p:spPr bwMode="auto">
          <a:xfrm>
            <a:off x="4572000" y="4797152"/>
            <a:ext cx="1151731" cy="919495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Picture 5" descr="DSCN13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6" y="5119657"/>
            <a:ext cx="1959554" cy="171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Łącznik prosty ze strzałką 41"/>
          <p:cNvCxnSpPr>
            <a:cxnSpLocks noChangeShapeType="1"/>
          </p:cNvCxnSpPr>
          <p:nvPr/>
        </p:nvCxnSpPr>
        <p:spPr bwMode="auto">
          <a:xfrm>
            <a:off x="4583038" y="4242371"/>
            <a:ext cx="2839505" cy="1264213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1224136" cy="15160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" name="Łącznik prosty ze strzałką 33"/>
          <p:cNvCxnSpPr>
            <a:cxnSpLocks noChangeShapeType="1"/>
          </p:cNvCxnSpPr>
          <p:nvPr/>
        </p:nvCxnSpPr>
        <p:spPr bwMode="auto">
          <a:xfrm flipV="1">
            <a:off x="4563885" y="1588634"/>
            <a:ext cx="872211" cy="775522"/>
          </a:xfrm>
          <a:prstGeom prst="straightConnector1">
            <a:avLst/>
          </a:prstGeom>
          <a:noFill/>
          <a:ln w="28575" algn="ctr">
            <a:solidFill>
              <a:srgbClr val="0066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6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2280" y="1268760"/>
            <a:ext cx="399593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pl-PL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positioning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0" y="1772816"/>
            <a:ext cx="7537847" cy="451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52513"/>
            <a:ext cx="9144000" cy="647700"/>
          </a:xfrm>
        </p:spPr>
        <p:txBody>
          <a:bodyPr>
            <a:norm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latin typeface="+mn-lt"/>
              </a:rPr>
              <a:t>Irradiation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700808"/>
            <a:ext cx="9144000" cy="1008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Uveal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m</a:t>
            </a:r>
            <a:r>
              <a:rPr kumimoji="0" lang="pl-PL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alanoma</a:t>
            </a:r>
            <a:r>
              <a:rPr kumimoji="0" lang="pl-PL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4 x  </a:t>
            </a:r>
            <a:r>
              <a:rPr kumimoji="0" lang="pl-PL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15,0 CGE  = 60  CGE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Iris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m</a:t>
            </a:r>
            <a:r>
              <a:rPr kumimoji="0" lang="pl-PL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alanoma</a:t>
            </a:r>
            <a:r>
              <a:rPr kumimoji="0" lang="pl-PL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4 x </a:t>
            </a:r>
            <a:r>
              <a:rPr kumimoji="0" lang="pl-PL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12,5 CGE   = 50  CGE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de-DE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(CGE = </a:t>
            </a:r>
            <a:r>
              <a:rPr kumimoji="0" lang="de-DE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Cobalt</a:t>
            </a:r>
            <a:r>
              <a:rPr kumimoji="0" lang="de-DE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Gray </a:t>
            </a:r>
            <a:r>
              <a:rPr kumimoji="0" lang="de-DE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Equivalent</a:t>
            </a:r>
            <a:r>
              <a:rPr kumimoji="0" lang="pl-PL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979712" y="2852936"/>
            <a:ext cx="5759450" cy="3865563"/>
            <a:chOff x="113" y="1298"/>
            <a:chExt cx="3628" cy="2435"/>
          </a:xfrm>
        </p:grpSpPr>
        <p:pic>
          <p:nvPicPr>
            <p:cNvPr id="7" name="Picture 5" descr="Lagerung kle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298"/>
              <a:ext cx="3139" cy="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40" y="1448"/>
              <a:ext cx="1096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1247" y="1480"/>
              <a:ext cx="1447" cy="103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dash"/>
              <a:round/>
              <a:headEnd/>
              <a:tailEnd type="triangle" w="sm" len="lg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154" y="3521"/>
              <a:ext cx="15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 b="1" i="1" dirty="0" err="1" smtClean="0">
                  <a:solidFill>
                    <a:srgbClr val="FFFFCC"/>
                  </a:solidFill>
                  <a:latin typeface="Book Antiqua" pitchFamily="18" charset="0"/>
                </a:rPr>
                <a:t>Positioning</a:t>
              </a:r>
              <a:r>
                <a:rPr lang="pl-PL" sz="1600" b="1" i="1" dirty="0" smtClean="0">
                  <a:solidFill>
                    <a:srgbClr val="FFFFCC"/>
                  </a:solidFill>
                  <a:latin typeface="Book Antiqua" pitchFamily="18" charset="0"/>
                </a:rPr>
                <a:t> </a:t>
              </a:r>
              <a:r>
                <a:rPr lang="pl-PL" sz="1600" b="1" i="1" dirty="0" err="1" smtClean="0">
                  <a:solidFill>
                    <a:srgbClr val="FFFFCC"/>
                  </a:solidFill>
                  <a:latin typeface="Book Antiqua" pitchFamily="18" charset="0"/>
                </a:rPr>
                <a:t>diode</a:t>
              </a:r>
              <a:endParaRPr lang="de-DE" sz="1600" b="1" i="1" dirty="0">
                <a:solidFill>
                  <a:srgbClr val="FFFFCC"/>
                </a:solidFill>
                <a:latin typeface="Book Antiqua" pitchFamily="18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8" y="3521"/>
              <a:ext cx="19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 b="1" i="1" dirty="0" err="1" smtClean="0">
                  <a:solidFill>
                    <a:srgbClr val="FFFFCC"/>
                  </a:solidFill>
                  <a:latin typeface="Book Antiqua" pitchFamily="18" charset="0"/>
                </a:rPr>
                <a:t>Patient</a:t>
              </a:r>
              <a:r>
                <a:rPr lang="pl-PL" sz="1600" b="1" i="1" dirty="0" smtClean="0">
                  <a:solidFill>
                    <a:srgbClr val="FFFFCC"/>
                  </a:solidFill>
                  <a:latin typeface="Book Antiqua" pitchFamily="18" charset="0"/>
                </a:rPr>
                <a:t> </a:t>
              </a:r>
              <a:r>
                <a:rPr lang="pl-PL" sz="1600" b="1" i="1" dirty="0" err="1" smtClean="0">
                  <a:solidFill>
                    <a:srgbClr val="FFFFCC"/>
                  </a:solidFill>
                  <a:latin typeface="Book Antiqua" pitchFamily="18" charset="0"/>
                </a:rPr>
                <a:t>collimator</a:t>
              </a:r>
              <a:r>
                <a:rPr lang="pl-PL" sz="1600" b="1" i="1" dirty="0" smtClean="0">
                  <a:solidFill>
                    <a:srgbClr val="FFFFCC"/>
                  </a:solidFill>
                  <a:latin typeface="Book Antiqua" pitchFamily="18" charset="0"/>
                </a:rPr>
                <a:t> with </a:t>
              </a:r>
              <a:r>
                <a:rPr lang="pl-PL" sz="1600" b="1" i="1" dirty="0" err="1" smtClean="0">
                  <a:solidFill>
                    <a:srgbClr val="FFFFCC"/>
                  </a:solidFill>
                  <a:latin typeface="Book Antiqua" pitchFamily="18" charset="0"/>
                </a:rPr>
                <a:t>wedge</a:t>
              </a:r>
              <a:endParaRPr lang="de-DE" sz="1600" b="1" i="1" dirty="0">
                <a:solidFill>
                  <a:srgbClr val="FFFFCC"/>
                </a:solidFill>
                <a:latin typeface="Book Antiqua" pitchFamily="18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1565" y="2795"/>
              <a:ext cx="362" cy="7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2789" y="1480"/>
              <a:ext cx="272" cy="20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9327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0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5085184"/>
            <a:ext cx="8777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Treatment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of the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first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patients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was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sucessfully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finished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It was a hard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work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more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than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50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people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physicists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engeeniers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physicians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technicians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71392" y="1124744"/>
            <a:ext cx="5472609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Established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1955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4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76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emplyees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      36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professors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00050" lvl="1">
              <a:lnSpc>
                <a:spcPct val="8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40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assistant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professors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divisions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32000">
              <a:lnSpc>
                <a:spcPct val="80000"/>
              </a:lnSpc>
              <a:buFont typeface="Arial" pitchFamily="34" charset="0"/>
              <a:buChar char="•"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Division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of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Particle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and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Astroparticle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Physcics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32000">
              <a:lnSpc>
                <a:spcPct val="80000"/>
              </a:lnSpc>
              <a:buFont typeface="Arial" pitchFamily="34" charset="0"/>
              <a:buChar char="•"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Division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of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Nuclear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Physics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and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Strong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Interactions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32000">
              <a:lnSpc>
                <a:spcPct val="80000"/>
              </a:lnSpc>
              <a:buFont typeface="Arial" pitchFamily="34" charset="0"/>
              <a:buChar char="•"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Division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of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Condensed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M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atter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32000">
              <a:lnSpc>
                <a:spcPct val="80000"/>
              </a:lnSpc>
              <a:buFont typeface="Arial" pitchFamily="34" charset="0"/>
              <a:buChar char="•"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Division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of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Theretical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Physics</a:t>
            </a:r>
            <a:endParaRPr lang="pl-PL" dirty="0" smtClean="0">
              <a:solidFill>
                <a:schemeClr val="tx2">
                  <a:lumMod val="75000"/>
                </a:schemeClr>
              </a:solidFill>
              <a:sym typeface="Wingdings 2" pitchFamily="18" charset="2"/>
            </a:endParaRPr>
          </a:p>
          <a:p>
            <a:pPr marL="432000">
              <a:lnSpc>
                <a:spcPct val="80000"/>
              </a:lnSpc>
              <a:buFont typeface="Arial" pitchFamily="34" charset="0"/>
              <a:buChar char="•"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Division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of Applications of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Physics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and  				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Iterdisciplinary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Research</a:t>
            </a:r>
            <a:endParaRPr lang="pl-PL" dirty="0" smtClean="0">
              <a:solidFill>
                <a:schemeClr val="tx2">
                  <a:lumMod val="75000"/>
                </a:schemeClr>
              </a:solidFill>
              <a:sym typeface="Wingdings 2" pitchFamily="18" charset="2"/>
            </a:endParaRPr>
          </a:p>
          <a:p>
            <a:pPr>
              <a:lnSpc>
                <a:spcPct val="80000"/>
              </a:lnSpc>
            </a:pPr>
            <a:endParaRPr lang="pl-PL" dirty="0" smtClean="0">
              <a:solidFill>
                <a:schemeClr val="tx2">
                  <a:lumMod val="75000"/>
                </a:schemeClr>
              </a:solidFill>
              <a:sym typeface="Wingdings 2" pitchFamily="18" charset="2"/>
            </a:endParaRPr>
          </a:p>
          <a:p>
            <a:pPr>
              <a:lnSpc>
                <a:spcPct val="8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Bronowice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Cyclotron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C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sym typeface="Wingdings 2" pitchFamily="18" charset="2"/>
              </a:rPr>
              <a:t>enter</a:t>
            </a:r>
            <a:endParaRPr lang="pl-PL" dirty="0" smtClean="0">
              <a:solidFill>
                <a:schemeClr val="tx2">
                  <a:lumMod val="75000"/>
                </a:schemeClr>
              </a:solidFill>
              <a:sym typeface="Wingdings 2" pitchFamily="18" charset="2"/>
            </a:endParaRP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4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laboratories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Engineering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workshops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International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Ph.D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Studies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Interdisciplinary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Doctoral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Studies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about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130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students</a:t>
            </a:r>
            <a:endParaRPr kumimoji="0" lang="pl-PL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Obraz 5" descr="h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12776"/>
            <a:ext cx="2232248" cy="2176442"/>
          </a:xfrm>
          <a:prstGeom prst="rect">
            <a:avLst/>
          </a:prstGeom>
        </p:spPr>
      </p:pic>
      <p:pic>
        <p:nvPicPr>
          <p:cNvPr id="14" name="Obraz 13" descr="DSC_0159_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3275856" cy="1737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7962"/>
            <a:ext cx="11341100" cy="694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-612576" y="332656"/>
            <a:ext cx="100457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pl-PL" sz="2400" dirty="0">
                <a:solidFill>
                  <a:schemeClr val="tx2">
                    <a:lumMod val="75000"/>
                  </a:schemeClr>
                </a:solidFill>
              </a:rPr>
              <a:t>The National Centre for Hadron Radiotherapy</a:t>
            </a:r>
            <a:r>
              <a:rPr lang="pl-PL" altLang="pl-PL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pl-PL" alt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altLang="pl-PL" sz="2400" dirty="0" smtClean="0">
                <a:solidFill>
                  <a:schemeClr val="tx2">
                    <a:lumMod val="75000"/>
                  </a:schemeClr>
                </a:solidFill>
              </a:rPr>
              <a:t>Bronowice </a:t>
            </a:r>
            <a:r>
              <a:rPr lang="pl-PL" altLang="pl-PL" sz="2400" dirty="0" err="1">
                <a:solidFill>
                  <a:schemeClr val="tx2">
                    <a:lumMod val="75000"/>
                  </a:schemeClr>
                </a:solidFill>
              </a:rPr>
              <a:t>Cyclotron</a:t>
            </a:r>
            <a:r>
              <a:rPr lang="pl-PL" altLang="pl-PL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2400" dirty="0" smtClean="0">
                <a:solidFill>
                  <a:schemeClr val="tx2">
                    <a:lumMod val="75000"/>
                  </a:schemeClr>
                </a:solidFill>
              </a:rPr>
              <a:t>Center (</a:t>
            </a:r>
            <a:r>
              <a:rPr lang="pl-PL" altLang="pl-PL" sz="2400" dirty="0" err="1" smtClean="0">
                <a:solidFill>
                  <a:schemeClr val="tx2">
                    <a:lumMod val="75000"/>
                  </a:schemeClr>
                </a:solidFill>
              </a:rPr>
              <a:t>NCRH-CCB</a:t>
            </a:r>
            <a:r>
              <a:rPr lang="pl-PL" altLang="pl-PL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pl-PL" altLang="pl-PL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5"/>
          <p:cNvSpPr txBox="1">
            <a:spLocks noChangeArrowheads="1"/>
          </p:cNvSpPr>
          <p:nvPr/>
        </p:nvSpPr>
        <p:spPr bwMode="auto">
          <a:xfrm>
            <a:off x="395536" y="1124744"/>
            <a:ext cx="817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New proton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eye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radiotherapy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facility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–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NCRH-CCB</a:t>
            </a:r>
            <a:endParaRPr lang="pl-PL" altLang="pl-PL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0659" name="Picture 7" descr="100_99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1740"/>
            <a:ext cx="2520280" cy="33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pole tekstowe 1"/>
          <p:cNvSpPr txBox="1">
            <a:spLocks noChangeArrowheads="1"/>
          </p:cNvSpPr>
          <p:nvPr/>
        </p:nvSpPr>
        <p:spPr bwMode="auto">
          <a:xfrm>
            <a:off x="179512" y="5445224"/>
            <a:ext cx="8784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It 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allow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pl-PL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treatment of tumors at any 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depth</a:t>
            </a:r>
            <a:endParaRPr lang="pl-PL" altLang="pl-PL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Better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patient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positioning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isocentric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chair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automatic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flatpanel</a:t>
            </a:r>
            <a:endParaRPr lang="pl-PL" altLang="pl-PL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CE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Medical</a:t>
            </a:r>
            <a:endParaRPr lang="pl-PL" altLang="pl-PL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402" name="Picture 2" descr="https://photos-3.dropbox.com/t/2/AABF2RNJyPvLXeUlNnsNNdZcPeWAtJ3YZUvfaDzX9yGSMA/12/342197782/jpeg/32x32/1/1443996000/0/2/037.JPG/CJaMlqMBIAEgAiADIAYgBygH/6jpPVQ9oUGZBakw4eRYi5EU79c4xj-Kch1ceuRP-dD0?size=1024x768&amp;size_mode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15" y="1791740"/>
            <a:ext cx="4705749" cy="33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12474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rgbClr val="C00000"/>
                </a:solidFill>
              </a:rPr>
              <a:t>Narodowe Centrum Radioterapii </a:t>
            </a:r>
            <a:r>
              <a:rPr lang="pl-PL" sz="2400" dirty="0" err="1" smtClean="0">
                <a:solidFill>
                  <a:srgbClr val="C00000"/>
                </a:solidFill>
              </a:rPr>
              <a:t>Hadronowej</a:t>
            </a:r>
            <a:r>
              <a:rPr lang="pl-PL" sz="2400" dirty="0" smtClean="0">
                <a:solidFill>
                  <a:srgbClr val="C00000"/>
                </a:solidFill>
              </a:rPr>
              <a:t/>
            </a:r>
            <a:br>
              <a:rPr lang="pl-PL" sz="2400" dirty="0" smtClean="0">
                <a:solidFill>
                  <a:srgbClr val="C00000"/>
                </a:solidFill>
              </a:rPr>
            </a:br>
            <a:r>
              <a:rPr lang="pl-PL" sz="2400" dirty="0" smtClean="0">
                <a:solidFill>
                  <a:srgbClr val="C00000"/>
                </a:solidFill>
              </a:rPr>
              <a:t>Faza 2:  Centrum Cyklotronowe Bronowice - Stanowisko </a:t>
            </a:r>
            <a:r>
              <a:rPr lang="pl-PL" sz="2400" dirty="0" err="1" smtClean="0">
                <a:solidFill>
                  <a:srgbClr val="C00000"/>
                </a:solidFill>
              </a:rPr>
              <a:t>Gantry</a:t>
            </a:r>
            <a:endParaRPr lang="pl-PL" sz="2400" dirty="0">
              <a:solidFill>
                <a:srgbClr val="C00000"/>
              </a:solidFill>
            </a:endParaRPr>
          </a:p>
        </p:txBody>
      </p:sp>
      <p:pic>
        <p:nvPicPr>
          <p:cNvPr id="6" name="Obraz 5" descr="ccb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9144000" cy="3708793"/>
          </a:xfrm>
          <a:prstGeom prst="rect">
            <a:avLst/>
          </a:prstGeom>
        </p:spPr>
      </p:pic>
      <p:pic>
        <p:nvPicPr>
          <p:cNvPr id="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0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076056" y="5913657"/>
            <a:ext cx="336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pl-PL" sz="2400" i="1" dirty="0" err="1" smtClean="0">
                <a:solidFill>
                  <a:schemeClr val="accent2"/>
                </a:solidFill>
                <a:latin typeface="+mj-lt"/>
              </a:rPr>
              <a:t>Gantry</a:t>
            </a:r>
            <a:r>
              <a:rPr lang="pl-PL" altLang="pl-PL" sz="2400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altLang="pl-PL" sz="2400" i="1" dirty="0" err="1" smtClean="0">
                <a:solidFill>
                  <a:schemeClr val="accent2"/>
                </a:solidFill>
                <a:latin typeface="+mj-lt"/>
              </a:rPr>
              <a:t>at</a:t>
            </a:r>
            <a:r>
              <a:rPr lang="pl-PL" altLang="pl-PL" sz="2400" i="1" dirty="0" smtClean="0">
                <a:solidFill>
                  <a:schemeClr val="accent2"/>
                </a:solidFill>
                <a:latin typeface="+mj-lt"/>
              </a:rPr>
              <a:t>  NCRH-CCB</a:t>
            </a:r>
            <a:endParaRPr lang="en-US" altLang="pl-PL" sz="2400" i="1" dirty="0" smtClean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28775"/>
            <a:ext cx="4951413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4938" y="1916113"/>
            <a:ext cx="299720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magnets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weightv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ca.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10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tons</a:t>
            </a:r>
            <a:endParaRPr lang="pl-PL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construction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weight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ca. 100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ton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Construction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diameter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11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meters</a:t>
            </a:r>
            <a:endParaRPr lang="pl-PL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Irradiation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precision: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better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than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1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mm</a:t>
            </a:r>
          </a:p>
          <a:p>
            <a:pPr>
              <a:buFontTx/>
              <a:buChar char="-"/>
              <a:defRPr/>
            </a:pPr>
            <a:endParaRPr lang="pl-PL" sz="1600" dirty="0">
              <a:latin typeface="Arial" charset="0"/>
            </a:endParaRPr>
          </a:p>
          <a:p>
            <a:pPr>
              <a:buFontTx/>
              <a:buChar char="-"/>
              <a:defRPr/>
            </a:pPr>
            <a:endParaRPr lang="pl-PL" sz="1600" dirty="0">
              <a:latin typeface="Arial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915816" y="1052736"/>
            <a:ext cx="336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pl-PL" sz="2400" i="1" dirty="0" err="1" smtClean="0">
                <a:solidFill>
                  <a:schemeClr val="accent2"/>
                </a:solidFill>
                <a:latin typeface="+mj-lt"/>
              </a:rPr>
              <a:t>Gantry</a:t>
            </a:r>
            <a:r>
              <a:rPr lang="pl-PL" altLang="pl-PL" sz="2400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altLang="pl-PL" sz="2400" i="1" dirty="0" err="1" smtClean="0">
                <a:solidFill>
                  <a:schemeClr val="accent2"/>
                </a:solidFill>
                <a:latin typeface="+mj-lt"/>
              </a:rPr>
              <a:t>at</a:t>
            </a:r>
            <a:r>
              <a:rPr lang="pl-PL" altLang="pl-PL" sz="2400" i="1" dirty="0" smtClean="0">
                <a:solidFill>
                  <a:schemeClr val="accent2"/>
                </a:solidFill>
                <a:latin typeface="+mj-lt"/>
              </a:rPr>
              <a:t>  NCRH-CCB</a:t>
            </a:r>
            <a:endParaRPr lang="en-US" altLang="pl-PL" sz="2400" i="1" dirty="0" smtClean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27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5"/>
          <p:cNvSpPr txBox="1">
            <a:spLocks noChangeArrowheads="1"/>
          </p:cNvSpPr>
          <p:nvPr/>
        </p:nvSpPr>
        <p:spPr bwMode="auto">
          <a:xfrm>
            <a:off x="35496" y="119675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NCRH-CCB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–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experimental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hal</a:t>
            </a:r>
            <a:endParaRPr lang="pl-PL" altLang="pl-PL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04447"/>
            <a:ext cx="5688632" cy="426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7279" y="2744506"/>
            <a:ext cx="252028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pl-PL" altLang="pl-PL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uclear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physics</a:t>
            </a:r>
            <a:endParaRPr lang="pl-PL" altLang="pl-PL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pl-PL" altLang="pl-PL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 algn="ctr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tests</a:t>
            </a:r>
            <a:r>
              <a:rPr lang="pl-PL" altLang="en-US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of </a:t>
            </a: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electronics</a:t>
            </a:r>
            <a:r>
              <a:rPr lang="pl-PL" altLang="en-US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for </a:t>
            </a: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space</a:t>
            </a:r>
            <a:r>
              <a:rPr lang="pl-PL" altLang="en-US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flights</a:t>
            </a:r>
            <a:endParaRPr lang="pl-PL" altLang="en-US" b="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50" indent="-285750" algn="ctr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l-PL" altLang="en-US" b="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50" indent="-285750" algn="ctr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detector</a:t>
            </a:r>
            <a:r>
              <a:rPr lang="pl-PL" altLang="en-US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pl-PL" altLang="en-US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testing</a:t>
            </a:r>
            <a:r>
              <a:rPr lang="pl-PL" altLang="en-US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en-US" altLang="en-US" b="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endParaRPr lang="pl-PL" altLang="pl-PL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pl-PL" altLang="pl-PL" b="0" dirty="0"/>
          </a:p>
          <a:p>
            <a:endParaRPr lang="pl-PL" altLang="pl-PL" b="0" dirty="0"/>
          </a:p>
        </p:txBody>
      </p:sp>
    </p:spTree>
    <p:extLst>
      <p:ext uri="{BB962C8B-B14F-4D97-AF65-F5344CB8AC3E}">
        <p14:creationId xmlns:p14="http://schemas.microsoft.com/office/powerpoint/2010/main" val="5233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5"/>
          <p:cNvSpPr txBox="1">
            <a:spLocks noChangeArrowheads="1"/>
          </p:cNvSpPr>
          <p:nvPr/>
        </p:nvSpPr>
        <p:spPr bwMode="auto">
          <a:xfrm>
            <a:off x="0" y="106372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NCRH-CCB</a:t>
            </a:r>
            <a:r>
              <a:rPr lang="pl-PL" altLang="pl-PL" sz="2400" dirty="0" smtClean="0">
                <a:solidFill>
                  <a:srgbClr val="C00000"/>
                </a:solidFill>
                <a:latin typeface="+mn-lt"/>
              </a:rPr>
              <a:t> - </a:t>
            </a:r>
            <a:r>
              <a:rPr lang="pl-PL" altLang="pl-PL" sz="2400" dirty="0" err="1" smtClean="0">
                <a:solidFill>
                  <a:srgbClr val="C00000"/>
                </a:solidFill>
                <a:latin typeface="+mn-lt"/>
              </a:rPr>
              <a:t>radiobiology</a:t>
            </a:r>
            <a:endParaRPr lang="pl-PL" altLang="pl-PL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2709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31150"/>
            <a:ext cx="3456434" cy="46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pole tekstowe 2"/>
          <p:cNvSpPr txBox="1">
            <a:spLocks noChangeArrowheads="1"/>
          </p:cNvSpPr>
          <p:nvPr/>
        </p:nvSpPr>
        <p:spPr bwMode="auto">
          <a:xfrm>
            <a:off x="4769768" y="2852936"/>
            <a:ext cx="40324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Irradiations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of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hamsters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with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implanted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eye</a:t>
            </a: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melanoma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pl-PL" altLang="pl-PL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pl-PL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Blood </a:t>
            </a:r>
            <a:r>
              <a:rPr lang="pl-PL" altLang="pl-PL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irradiations</a:t>
            </a:r>
            <a:endParaRPr lang="pl-PL" altLang="pl-PL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69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Paweł Olko  IFJ PAN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0" y="990211"/>
            <a:ext cx="3078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Radioterapia protonowa z </a:t>
            </a:r>
            <a:r>
              <a:rPr lang="pl-PL" sz="2400" b="1" dirty="0" err="1">
                <a:solidFill>
                  <a:srgbClr val="C00000"/>
                </a:solidFill>
              </a:rPr>
              <a:t>gantry</a:t>
            </a:r>
            <a:r>
              <a:rPr lang="pl-PL" sz="2400" b="1" dirty="0">
                <a:solidFill>
                  <a:srgbClr val="C00000"/>
                </a:solidFill>
              </a:rPr>
              <a:t> w Europie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251619" y="4887836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Działające ośrodki: </a:t>
            </a:r>
          </a:p>
        </p:txBody>
      </p:sp>
      <p:sp>
        <p:nvSpPr>
          <p:cNvPr id="41996" name="Oval 11"/>
          <p:cNvSpPr>
            <a:spLocks noChangeArrowheads="1"/>
          </p:cNvSpPr>
          <p:nvPr/>
        </p:nvSpPr>
        <p:spPr bwMode="auto">
          <a:xfrm>
            <a:off x="2339181" y="5030711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304006" y="5338686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W budowie</a:t>
            </a:r>
            <a:r>
              <a:rPr lang="pl-PL" dirty="0">
                <a:latin typeface="Arial" charset="0"/>
              </a:rPr>
              <a:t>:   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2339181" y="5462511"/>
            <a:ext cx="144463" cy="14446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2006" name="Text Box 21"/>
          <p:cNvSpPr txBox="1">
            <a:spLocks noChangeArrowheads="1"/>
          </p:cNvSpPr>
          <p:nvPr/>
        </p:nvSpPr>
        <p:spPr bwMode="auto">
          <a:xfrm>
            <a:off x="197643" y="2270919"/>
            <a:ext cx="26828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Obecnie zaawansowaną radioterapie protonową dysponują: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Niemcy (2 ośrodki)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Szwajcaria (1), 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Francja (1)</a:t>
            </a:r>
          </a:p>
        </p:txBody>
      </p:sp>
      <p:sp>
        <p:nvSpPr>
          <p:cNvPr id="42007" name="Text Box 22"/>
          <p:cNvSpPr txBox="1">
            <a:spLocks noChangeArrowheads="1"/>
          </p:cNvSpPr>
          <p:nvPr/>
        </p:nvSpPr>
        <p:spPr bwMode="auto">
          <a:xfrm>
            <a:off x="246856" y="4254500"/>
            <a:ext cx="2579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W budowie: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10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ośrodków</a:t>
            </a:r>
          </a:p>
        </p:txBody>
      </p:sp>
      <p:pic>
        <p:nvPicPr>
          <p:cNvPr id="42013" name="Picture 6" descr="INNOWACYJNA_GOSPODAR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49" y="5820178"/>
            <a:ext cx="931026" cy="5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3286125" y="6426199"/>
            <a:ext cx="3004912" cy="371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pl-PL" smtClean="0"/>
              <a:t>Paweł Olko  IFJ PAN</a:t>
            </a:r>
            <a:endParaRPr lang="pl-PL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59" y="908720"/>
            <a:ext cx="6065837" cy="58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5381625" y="4794249"/>
            <a:ext cx="149917" cy="147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5526088" y="4578349"/>
            <a:ext cx="149916" cy="147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5813425" y="4578349"/>
            <a:ext cx="149917" cy="147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4949825" y="4362449"/>
            <a:ext cx="149917" cy="147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5454650" y="5227637"/>
            <a:ext cx="149917" cy="147024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7" name="Oval 15"/>
          <p:cNvSpPr>
            <a:spLocks noChangeArrowheads="1"/>
          </p:cNvSpPr>
          <p:nvPr/>
        </p:nvSpPr>
        <p:spPr bwMode="auto">
          <a:xfrm>
            <a:off x="5813425" y="3859212"/>
            <a:ext cx="149917" cy="147024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5741988" y="4146549"/>
            <a:ext cx="149916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39" name="Oval 17"/>
          <p:cNvSpPr>
            <a:spLocks noChangeArrowheads="1"/>
          </p:cNvSpPr>
          <p:nvPr/>
        </p:nvSpPr>
        <p:spPr bwMode="auto">
          <a:xfrm>
            <a:off x="5526088" y="4146549"/>
            <a:ext cx="149916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6318250" y="3138487"/>
            <a:ext cx="149917" cy="147024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6102350" y="4435474"/>
            <a:ext cx="149917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5813425" y="5083174"/>
            <a:ext cx="149917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4949825" y="4794249"/>
            <a:ext cx="149917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4" name="Oval 24"/>
          <p:cNvSpPr>
            <a:spLocks noChangeArrowheads="1"/>
          </p:cNvSpPr>
          <p:nvPr/>
        </p:nvSpPr>
        <p:spPr bwMode="auto">
          <a:xfrm>
            <a:off x="6173788" y="4722812"/>
            <a:ext cx="149916" cy="147024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4518025" y="4291012"/>
            <a:ext cx="149917" cy="147024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6678613" y="4362449"/>
            <a:ext cx="149916" cy="147025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981075"/>
            <a:ext cx="9144000" cy="692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Proton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radiotherapy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79512" y="1484784"/>
            <a:ext cx="8515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pl-PL" altLang="pl-PL" b="0" i="1" dirty="0" err="1" smtClean="0">
                <a:solidFill>
                  <a:srgbClr val="C00000"/>
                </a:solidFill>
                <a:latin typeface="+mn-lt"/>
              </a:rPr>
              <a:t>Cons</a:t>
            </a:r>
            <a:r>
              <a:rPr lang="pl-PL" altLang="pl-PL" b="0" i="1" dirty="0" smtClean="0">
                <a:solidFill>
                  <a:srgbClr val="C00000"/>
                </a:solidFill>
                <a:latin typeface="+mn-lt"/>
              </a:rPr>
              <a:t>:</a:t>
            </a:r>
            <a:endParaRPr lang="pl-PL" altLang="pl-PL" b="0" i="1" dirty="0" smtClean="0">
              <a:solidFill>
                <a:srgbClr val="C00000"/>
              </a:solidFill>
              <a:latin typeface="+mn-lt"/>
            </a:endParaRPr>
          </a:p>
          <a:p>
            <a:pPr>
              <a:buFontTx/>
              <a:buAutoNum type="arabicPeriod"/>
              <a:defRPr/>
            </a:pPr>
            <a:r>
              <a:rPr lang="en-US" altLang="pl-PL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Proton therapy is more expensive than 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conventional</a:t>
            </a:r>
            <a:endParaRPr lang="pl-PL" altLang="pl-PL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FontTx/>
              <a:buAutoNum type="arabicPeriod"/>
              <a:defRPr/>
            </a:pPr>
            <a:r>
              <a:rPr lang="en-US" altLang="pl-PL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There was no evidence of a significant improvement (although there is no such evidence for all currently 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altLang="pl-PL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b="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radiotherapy</a:t>
            </a:r>
            <a:r>
              <a:rPr lang="en-US" altLang="pl-PL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techniques)</a:t>
            </a:r>
            <a:endParaRPr lang="pl-PL" altLang="pl-PL" b="0" dirty="0" smtClean="0"/>
          </a:p>
        </p:txBody>
      </p:sp>
      <p:pic>
        <p:nvPicPr>
          <p:cNvPr id="102402" name="Picture 2" descr="http://www.radiopik.pl/public/info/2015/2015-01-21_1421943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08" y="2924944"/>
            <a:ext cx="5314416" cy="29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3224" y="2924944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altLang="pl-PL" i="1" dirty="0" smtClean="0">
                <a:solidFill>
                  <a:srgbClr val="C00000"/>
                </a:solidFill>
              </a:rPr>
              <a:t>Pros:</a:t>
            </a:r>
            <a:endParaRPr lang="pl-PL" altLang="pl-PL" i="1" dirty="0">
              <a:solidFill>
                <a:srgbClr val="C00000"/>
              </a:solidFill>
            </a:endParaRPr>
          </a:p>
          <a:p>
            <a:pPr>
              <a:buFontTx/>
              <a:buAutoNum type="arabicPeriod"/>
              <a:defRPr/>
            </a:pP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</a:rPr>
              <a:t>possibility of dose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escalation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local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control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more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probable</a:t>
            </a:r>
            <a:endParaRPr lang="pl-PL" altLang="pl-PL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AutoNum type="arabicPeriod"/>
              <a:defRPr/>
            </a:pP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Lower 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</a:rPr>
              <a:t>doses to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organs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OARs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healthy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tissues - </a:t>
            </a:r>
            <a:r>
              <a:rPr lang="en-US" altLang="pl-PL" dirty="0">
                <a:solidFill>
                  <a:schemeClr val="tx2">
                    <a:lumMod val="75000"/>
                  </a:schemeClr>
                </a:solidFill>
              </a:rPr>
              <a:t>fewer side </a:t>
            </a:r>
            <a:r>
              <a:rPr lang="en-US" altLang="pl-PL" dirty="0" smtClean="0">
                <a:solidFill>
                  <a:schemeClr val="tx2">
                    <a:lumMod val="75000"/>
                  </a:schemeClr>
                </a:solidFill>
              </a:rPr>
              <a:t>effects</a:t>
            </a:r>
            <a:endParaRPr lang="pl-PL" alt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AutoNum type="arabicPeriod"/>
              <a:defRPr/>
            </a:pPr>
            <a:r>
              <a:rPr lang="pl-PL" altLang="pl-PL" dirty="0">
                <a:solidFill>
                  <a:schemeClr val="tx2">
                    <a:lumMod val="75000"/>
                  </a:schemeClr>
                </a:solidFill>
              </a:rPr>
              <a:t>Less </a:t>
            </a:r>
            <a:r>
              <a:rPr lang="pl-PL" altLang="pl-PL" dirty="0" err="1">
                <a:solidFill>
                  <a:schemeClr val="tx2">
                    <a:lumMod val="75000"/>
                  </a:schemeClr>
                </a:solidFill>
              </a:rPr>
              <a:t>likely</a:t>
            </a:r>
            <a:r>
              <a:rPr lang="pl-PL" alt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hood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secondary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radiation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induced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tumors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l-PL" altLang="pl-PL" dirty="0" err="1" smtClean="0">
                <a:solidFill>
                  <a:schemeClr val="tx2">
                    <a:lumMod val="75000"/>
                  </a:schemeClr>
                </a:solidFill>
              </a:rPr>
              <a:t>children</a:t>
            </a:r>
            <a:r>
              <a:rPr lang="pl-PL" altLang="pl-PL" dirty="0" smtClean="0">
                <a:solidFill>
                  <a:schemeClr val="tx2">
                    <a:lumMod val="75000"/>
                  </a:schemeClr>
                </a:solidFill>
              </a:rPr>
              <a:t>!)</a:t>
            </a:r>
          </a:p>
          <a:p>
            <a:pPr>
              <a:buFontTx/>
              <a:buAutoNum type="arabicPeriod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Less chance of late developmental changes in children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5"/>
          <p:cNvSpPr>
            <a:spLocks noGrp="1" noChangeArrowheads="1"/>
          </p:cNvSpPr>
          <p:nvPr>
            <p:ph idx="1"/>
          </p:nvPr>
        </p:nvSpPr>
        <p:spPr>
          <a:xfrm>
            <a:off x="179512" y="1628800"/>
            <a:ext cx="4392488" cy="3582519"/>
          </a:xfrm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therapy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the most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advanced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radiotherapy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technique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l-PL" alt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pl-PL" altLang="pl-PL" sz="1800" dirty="0" err="1">
                <a:solidFill>
                  <a:schemeClr val="tx2">
                    <a:lumMod val="75000"/>
                  </a:schemeClr>
                </a:solidFill>
              </a:rPr>
              <a:t>raditherapy</a:t>
            </a:r>
            <a:r>
              <a:rPr lang="pl-PL" alt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offers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the most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conformal</a:t>
            </a:r>
            <a:r>
              <a:rPr lang="pl-PL" alt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ose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>
                <a:solidFill>
                  <a:schemeClr val="tx2">
                    <a:lumMod val="75000"/>
                  </a:schemeClr>
                </a:solidFill>
              </a:rPr>
              <a:t>distribution</a:t>
            </a:r>
            <a:r>
              <a:rPr lang="pl-PL" alt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l-PL" alt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More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than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100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patient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with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uveal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melanoma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were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treated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up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till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now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IFJ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PAN</a:t>
            </a:r>
            <a:endParaRPr lang="pl-PL" alt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altLang="pl-PL" sz="1800" dirty="0">
                <a:solidFill>
                  <a:schemeClr val="tx2">
                    <a:lumMod val="75000"/>
                  </a:schemeClr>
                </a:solidFill>
              </a:rPr>
              <a:t>The National Centre for Hadron </a:t>
            </a:r>
            <a:r>
              <a:rPr lang="en-US" altLang="pl-PL" sz="1800" dirty="0" smtClean="0">
                <a:solidFill>
                  <a:schemeClr val="tx2">
                    <a:lumMod val="75000"/>
                  </a:schemeClr>
                </a:solidFill>
              </a:rPr>
              <a:t>Radiotherapy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Bronowice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Cyclotron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enter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altLang="pl-PL" sz="1800" dirty="0">
                <a:solidFill>
                  <a:schemeClr val="tx2">
                    <a:lumMod val="75000"/>
                  </a:schemeClr>
                </a:solidFill>
              </a:rPr>
              <a:t>IFJ PAN </a:t>
            </a:r>
            <a:r>
              <a:rPr lang="en-US" altLang="pl-PL" sz="1800" dirty="0">
                <a:solidFill>
                  <a:schemeClr val="tx2">
                    <a:lumMod val="75000"/>
                  </a:schemeClr>
                </a:solidFill>
              </a:rPr>
              <a:t>has been operating since January 2013. </a:t>
            </a:r>
            <a:r>
              <a:rPr lang="pl-PL" altLang="pl-PL" sz="1800" dirty="0" err="1" smtClean="0">
                <a:solidFill>
                  <a:schemeClr val="tx2">
                    <a:lumMod val="75000"/>
                  </a:schemeClr>
                </a:solidFill>
              </a:rPr>
              <a:t>Patient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pl-PL" sz="1800" dirty="0" smtClean="0">
                <a:solidFill>
                  <a:schemeClr val="tx2">
                    <a:lumMod val="75000"/>
                  </a:schemeClr>
                </a:solidFill>
              </a:rPr>
              <a:t>treatment </a:t>
            </a:r>
            <a:r>
              <a:rPr lang="en-US" altLang="pl-PL" sz="1800" dirty="0">
                <a:solidFill>
                  <a:schemeClr val="tx2">
                    <a:lumMod val="75000"/>
                  </a:schemeClr>
                </a:solidFill>
              </a:rPr>
              <a:t>at the gantry is scheduled to </a:t>
            </a:r>
            <a:r>
              <a:rPr lang="en-US" altLang="pl-PL" sz="1800" dirty="0" smtClean="0">
                <a:solidFill>
                  <a:schemeClr val="tx2">
                    <a:lumMod val="75000"/>
                  </a:schemeClr>
                </a:solidFill>
              </a:rPr>
              <a:t>1.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01</a:t>
            </a:r>
            <a:r>
              <a:rPr lang="en-US" altLang="pl-PL" sz="1800" dirty="0" smtClean="0">
                <a:solidFill>
                  <a:schemeClr val="tx2">
                    <a:lumMod val="75000"/>
                  </a:schemeClr>
                </a:solidFill>
              </a:rPr>
              <a:t>.201</a:t>
            </a:r>
            <a:r>
              <a:rPr lang="pl-PL" altLang="pl-PL" sz="1800" dirty="0" smtClean="0">
                <a:solidFill>
                  <a:schemeClr val="tx2">
                    <a:lumMod val="75000"/>
                  </a:schemeClr>
                </a:solidFill>
              </a:rPr>
              <a:t>6.</a:t>
            </a:r>
            <a:endParaRPr lang="pl-PL" sz="1600" dirty="0" smtClean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0178" name="Tytuł 1"/>
          <p:cNvSpPr>
            <a:spLocks noGrp="1"/>
          </p:cNvSpPr>
          <p:nvPr>
            <p:ph type="title" idx="4294967295"/>
          </p:nvPr>
        </p:nvSpPr>
        <p:spPr>
          <a:xfrm>
            <a:off x="0" y="1052513"/>
            <a:ext cx="9144000" cy="647700"/>
          </a:xfrm>
        </p:spPr>
        <p:txBody>
          <a:bodyPr>
            <a:norm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</a:rPr>
              <a:t>Summary</a:t>
            </a:r>
            <a:endParaRPr lang="pl-PL" sz="2400" b="1" dirty="0" smtClean="0">
              <a:solidFill>
                <a:srgbClr val="C00000"/>
              </a:solidFill>
            </a:endParaRPr>
          </a:p>
        </p:txBody>
      </p:sp>
      <p:pic>
        <p:nvPicPr>
          <p:cNvPr id="5" name="Picture 2" descr="C:\Users\Beata\Desktop\pomoce w prezentacji\RT i fizyka\Różne techniki w raku płuca PolGRP\JPG\Fig. 1_str. 33_vol 102_january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19" y="1975742"/>
            <a:ext cx="4511376" cy="30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416824" cy="492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0"/>
    </mc:Choice>
    <mc:Fallback>
      <p:transition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Maria Skłodowska-Curie z Piotrem Curie i Ireną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2" y="3501008"/>
            <a:ext cx="3947581" cy="21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nalezione obrazy dla zapytania wilhelm roentgen wynalaz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8" descr="Znalezione obrazy dla zapytania wilhelm roentgen wynalaz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5242" name="Picture 10" descr="http://rly.pl/images/109/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87" y="1196752"/>
            <a:ext cx="3966356" cy="20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299919" y="1116046"/>
            <a:ext cx="4120009" cy="2212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2400" dirty="0" err="1" smtClean="0">
                <a:solidFill>
                  <a:srgbClr val="C00000"/>
                </a:solidFill>
              </a:rPr>
              <a:t>Radiation</a:t>
            </a:r>
            <a:r>
              <a:rPr lang="pl-PL" sz="2400" dirty="0" smtClean="0">
                <a:solidFill>
                  <a:srgbClr val="C00000"/>
                </a:solidFill>
              </a:rPr>
              <a:t> </a:t>
            </a:r>
            <a:r>
              <a:rPr lang="pl-PL" sz="2400" dirty="0" err="1" smtClean="0">
                <a:solidFill>
                  <a:srgbClr val="C00000"/>
                </a:solidFill>
              </a:rPr>
              <a:t>can</a:t>
            </a:r>
            <a:r>
              <a:rPr lang="pl-PL" sz="2400" dirty="0" smtClean="0">
                <a:solidFill>
                  <a:srgbClr val="C00000"/>
                </a:solidFill>
              </a:rPr>
              <a:t> </a:t>
            </a:r>
            <a:r>
              <a:rPr lang="pl-PL" sz="2400" dirty="0" err="1" smtClean="0">
                <a:solidFill>
                  <a:srgbClr val="C00000"/>
                </a:solidFill>
              </a:rPr>
              <a:t>cure</a:t>
            </a:r>
            <a:r>
              <a:rPr lang="pl-PL" sz="2400" dirty="0" smtClean="0">
                <a:solidFill>
                  <a:srgbClr val="C00000"/>
                </a:solidFill>
              </a:rPr>
              <a:t>…</a:t>
            </a:r>
          </a:p>
          <a:p>
            <a:pPr marL="0" indent="0">
              <a:buNone/>
              <a:defRPr/>
            </a:pPr>
            <a:endParaRPr lang="pl-PL" sz="120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pl-PL" sz="2400" dirty="0" smtClean="0">
                <a:solidFill>
                  <a:srgbClr val="C00000"/>
                </a:solidFill>
              </a:rPr>
              <a:t>1895 </a:t>
            </a:r>
            <a:r>
              <a:rPr lang="pl-PL" sz="2400" dirty="0" err="1" smtClean="0">
                <a:solidFill>
                  <a:srgbClr val="C00000"/>
                </a:solidFill>
              </a:rPr>
              <a:t>discovery</a:t>
            </a:r>
            <a:r>
              <a:rPr lang="pl-PL" sz="2400" dirty="0" smtClean="0">
                <a:solidFill>
                  <a:srgbClr val="C00000"/>
                </a:solidFill>
              </a:rPr>
              <a:t> of X </a:t>
            </a:r>
            <a:r>
              <a:rPr lang="pl-PL" sz="2400" dirty="0" err="1" smtClean="0">
                <a:solidFill>
                  <a:srgbClr val="C00000"/>
                </a:solidFill>
              </a:rPr>
              <a:t>rays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1898 	skin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cancer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treatment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 with X-	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rays</a:t>
            </a:r>
            <a:endParaRPr lang="pl-PL" sz="24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pl-PL" sz="2400" dirty="0" smtClean="0">
                <a:solidFill>
                  <a:srgbClr val="C00000"/>
                </a:solidFill>
              </a:rPr>
              <a:t>1899 radium </a:t>
            </a:r>
            <a:r>
              <a:rPr lang="pl-PL" sz="2400" dirty="0" err="1" smtClean="0">
                <a:solidFill>
                  <a:srgbClr val="C00000"/>
                </a:solidFill>
              </a:rPr>
              <a:t>discovery</a:t>
            </a:r>
            <a:endParaRPr lang="pl-PL" sz="2400" dirty="0" smtClean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1900 	 skin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cancer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treatment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	with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Ra</a:t>
            </a:r>
          </a:p>
          <a:p>
            <a:pPr marL="0" indent="0">
              <a:buFontTx/>
              <a:buNone/>
              <a:defRPr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1903 	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ynecological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</a:rPr>
              <a:t>applications</a:t>
            </a:r>
            <a:endParaRPr lang="pl-PL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9" y="1080008"/>
            <a:ext cx="7417627" cy="530360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59832" y="522920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5400" b="1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привет!</a:t>
            </a:r>
            <a:endParaRPr lang="en-US" sz="5400" b="1" cap="al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0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0">
        <p:circle/>
      </p:transition>
    </mc:Choice>
    <mc:Fallback>
      <p:transition spd="slow" advTm="2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 idx="4294967295"/>
          </p:nvPr>
        </p:nvSpPr>
        <p:spPr>
          <a:xfrm rot="16200000">
            <a:off x="-2250826" y="3385441"/>
            <a:ext cx="5292725" cy="576066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400" b="1" dirty="0" err="1" smtClean="0">
                <a:solidFill>
                  <a:srgbClr val="C00000"/>
                </a:solidFill>
              </a:rPr>
              <a:t>Why</a:t>
            </a: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</a:rPr>
              <a:t>protons</a:t>
            </a:r>
            <a:r>
              <a:rPr lang="pl-PL" sz="2400" b="1" dirty="0" smtClean="0">
                <a:solidFill>
                  <a:srgbClr val="C00000"/>
                </a:solidFill>
              </a:rPr>
              <a:t>?</a:t>
            </a:r>
            <a:endParaRPr lang="pl-PL" sz="2400" b="1" dirty="0" smtClean="0">
              <a:solidFill>
                <a:srgbClr val="C00000"/>
              </a:solidFill>
            </a:endParaRPr>
          </a:p>
        </p:txBody>
      </p:sp>
      <p:sp>
        <p:nvSpPr>
          <p:cNvPr id="298" name="Rectangle 616"/>
          <p:cNvSpPr>
            <a:spLocks noChangeArrowheads="1"/>
          </p:cNvSpPr>
          <p:nvPr/>
        </p:nvSpPr>
        <p:spPr bwMode="auto">
          <a:xfrm>
            <a:off x="2528843" y="1160541"/>
            <a:ext cx="4679950" cy="4822825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99" name="Group 617"/>
          <p:cNvGrpSpPr>
            <a:grpSpLocks/>
          </p:cNvGrpSpPr>
          <p:nvPr/>
        </p:nvGrpSpPr>
        <p:grpSpPr bwMode="auto">
          <a:xfrm>
            <a:off x="2528843" y="3176666"/>
            <a:ext cx="3635375" cy="2741613"/>
            <a:chOff x="1247" y="1706"/>
            <a:chExt cx="2608" cy="2041"/>
          </a:xfrm>
        </p:grpSpPr>
        <p:grpSp>
          <p:nvGrpSpPr>
            <p:cNvPr id="300" name="Group 618"/>
            <p:cNvGrpSpPr>
              <a:grpSpLocks/>
            </p:cNvGrpSpPr>
            <p:nvPr/>
          </p:nvGrpSpPr>
          <p:grpSpPr bwMode="auto">
            <a:xfrm>
              <a:off x="1247" y="1706"/>
              <a:ext cx="2608" cy="2041"/>
              <a:chOff x="1882" y="1525"/>
              <a:chExt cx="2608" cy="2041"/>
            </a:xfrm>
          </p:grpSpPr>
          <p:sp>
            <p:nvSpPr>
              <p:cNvPr id="302" name="Oval 619"/>
              <p:cNvSpPr>
                <a:spLocks noChangeArrowheads="1"/>
              </p:cNvSpPr>
              <p:nvPr/>
            </p:nvSpPr>
            <p:spPr bwMode="auto">
              <a:xfrm>
                <a:off x="1882" y="3087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3" name="Oval 620"/>
              <p:cNvSpPr>
                <a:spLocks noChangeArrowheads="1"/>
              </p:cNvSpPr>
              <p:nvPr/>
            </p:nvSpPr>
            <p:spPr bwMode="auto">
              <a:xfrm>
                <a:off x="1973" y="3094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4" name="Oval 621"/>
              <p:cNvSpPr>
                <a:spLocks noChangeArrowheads="1"/>
              </p:cNvSpPr>
              <p:nvPr/>
            </p:nvSpPr>
            <p:spPr bwMode="auto">
              <a:xfrm>
                <a:off x="2064" y="3089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5" name="Oval 622"/>
              <p:cNvSpPr>
                <a:spLocks noChangeArrowheads="1"/>
              </p:cNvSpPr>
              <p:nvPr/>
            </p:nvSpPr>
            <p:spPr bwMode="auto">
              <a:xfrm>
                <a:off x="2154" y="3089"/>
                <a:ext cx="46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6" name="Oval 623"/>
              <p:cNvSpPr>
                <a:spLocks noChangeArrowheads="1"/>
              </p:cNvSpPr>
              <p:nvPr/>
            </p:nvSpPr>
            <p:spPr bwMode="auto">
              <a:xfrm>
                <a:off x="2245" y="3089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7" name="Oval 624"/>
              <p:cNvSpPr>
                <a:spLocks noChangeArrowheads="1"/>
              </p:cNvSpPr>
              <p:nvPr/>
            </p:nvSpPr>
            <p:spPr bwMode="auto">
              <a:xfrm>
                <a:off x="2336" y="3089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" name="Oval 625"/>
              <p:cNvSpPr>
                <a:spLocks noChangeArrowheads="1"/>
              </p:cNvSpPr>
              <p:nvPr/>
            </p:nvSpPr>
            <p:spPr bwMode="auto">
              <a:xfrm>
                <a:off x="2426" y="3089"/>
                <a:ext cx="46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" name="Oval 626"/>
              <p:cNvSpPr>
                <a:spLocks noChangeArrowheads="1"/>
              </p:cNvSpPr>
              <p:nvPr/>
            </p:nvSpPr>
            <p:spPr bwMode="auto">
              <a:xfrm>
                <a:off x="2517" y="3089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0" name="Oval 627"/>
              <p:cNvSpPr>
                <a:spLocks noChangeArrowheads="1"/>
              </p:cNvSpPr>
              <p:nvPr/>
            </p:nvSpPr>
            <p:spPr bwMode="auto">
              <a:xfrm>
                <a:off x="2699" y="3083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1" name="Oval 628"/>
              <p:cNvSpPr>
                <a:spLocks noChangeArrowheads="1"/>
              </p:cNvSpPr>
              <p:nvPr/>
            </p:nvSpPr>
            <p:spPr bwMode="auto">
              <a:xfrm>
                <a:off x="2789" y="3074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2" name="Oval 629"/>
              <p:cNvSpPr>
                <a:spLocks noChangeArrowheads="1"/>
              </p:cNvSpPr>
              <p:nvPr/>
            </p:nvSpPr>
            <p:spPr bwMode="auto">
              <a:xfrm>
                <a:off x="2880" y="3076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3" name="Oval 630"/>
              <p:cNvSpPr>
                <a:spLocks noChangeArrowheads="1"/>
              </p:cNvSpPr>
              <p:nvPr/>
            </p:nvSpPr>
            <p:spPr bwMode="auto">
              <a:xfrm>
                <a:off x="2971" y="3067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4" name="Oval 631"/>
              <p:cNvSpPr>
                <a:spLocks noChangeArrowheads="1"/>
              </p:cNvSpPr>
              <p:nvPr/>
            </p:nvSpPr>
            <p:spPr bwMode="auto">
              <a:xfrm>
                <a:off x="3061" y="3067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5" name="Oval 632"/>
              <p:cNvSpPr>
                <a:spLocks noChangeArrowheads="1"/>
              </p:cNvSpPr>
              <p:nvPr/>
            </p:nvSpPr>
            <p:spPr bwMode="auto">
              <a:xfrm>
                <a:off x="3152" y="3067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6" name="Oval 633"/>
              <p:cNvSpPr>
                <a:spLocks noChangeArrowheads="1"/>
              </p:cNvSpPr>
              <p:nvPr/>
            </p:nvSpPr>
            <p:spPr bwMode="auto">
              <a:xfrm>
                <a:off x="3243" y="3058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7" name="Oval 634"/>
              <p:cNvSpPr>
                <a:spLocks noChangeArrowheads="1"/>
              </p:cNvSpPr>
              <p:nvPr/>
            </p:nvSpPr>
            <p:spPr bwMode="auto">
              <a:xfrm>
                <a:off x="3334" y="3049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8" name="Oval 635"/>
              <p:cNvSpPr>
                <a:spLocks noChangeArrowheads="1"/>
              </p:cNvSpPr>
              <p:nvPr/>
            </p:nvSpPr>
            <p:spPr bwMode="auto">
              <a:xfrm>
                <a:off x="3424" y="3037"/>
                <a:ext cx="46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19" name="Oval 636"/>
              <p:cNvSpPr>
                <a:spLocks noChangeArrowheads="1"/>
              </p:cNvSpPr>
              <p:nvPr/>
            </p:nvSpPr>
            <p:spPr bwMode="auto">
              <a:xfrm>
                <a:off x="3515" y="3022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0" name="Oval 637"/>
              <p:cNvSpPr>
                <a:spLocks noChangeArrowheads="1"/>
              </p:cNvSpPr>
              <p:nvPr/>
            </p:nvSpPr>
            <p:spPr bwMode="auto">
              <a:xfrm>
                <a:off x="3606" y="3006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1" name="Oval 638"/>
              <p:cNvSpPr>
                <a:spLocks noChangeArrowheads="1"/>
              </p:cNvSpPr>
              <p:nvPr/>
            </p:nvSpPr>
            <p:spPr bwMode="auto">
              <a:xfrm>
                <a:off x="3696" y="2987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2" name="Oval 639"/>
              <p:cNvSpPr>
                <a:spLocks noChangeArrowheads="1"/>
              </p:cNvSpPr>
              <p:nvPr/>
            </p:nvSpPr>
            <p:spPr bwMode="auto">
              <a:xfrm>
                <a:off x="3787" y="2969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3" name="Oval 640"/>
              <p:cNvSpPr>
                <a:spLocks noChangeArrowheads="1"/>
              </p:cNvSpPr>
              <p:nvPr/>
            </p:nvSpPr>
            <p:spPr bwMode="auto">
              <a:xfrm>
                <a:off x="3878" y="2931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4" name="Oval 641"/>
              <p:cNvSpPr>
                <a:spLocks noChangeArrowheads="1"/>
              </p:cNvSpPr>
              <p:nvPr/>
            </p:nvSpPr>
            <p:spPr bwMode="auto">
              <a:xfrm>
                <a:off x="3969" y="2886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5" name="Oval 642"/>
              <p:cNvSpPr>
                <a:spLocks noChangeArrowheads="1"/>
              </p:cNvSpPr>
              <p:nvPr/>
            </p:nvSpPr>
            <p:spPr bwMode="auto">
              <a:xfrm>
                <a:off x="4059" y="2840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6" name="Oval 643"/>
              <p:cNvSpPr>
                <a:spLocks noChangeArrowheads="1"/>
              </p:cNvSpPr>
              <p:nvPr/>
            </p:nvSpPr>
            <p:spPr bwMode="auto">
              <a:xfrm>
                <a:off x="4137" y="2750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7" name="Oval 644"/>
              <p:cNvSpPr>
                <a:spLocks noChangeArrowheads="1"/>
              </p:cNvSpPr>
              <p:nvPr/>
            </p:nvSpPr>
            <p:spPr bwMode="auto">
              <a:xfrm>
                <a:off x="4195" y="2659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8" name="Oval 645"/>
              <p:cNvSpPr>
                <a:spLocks noChangeArrowheads="1"/>
              </p:cNvSpPr>
              <p:nvPr/>
            </p:nvSpPr>
            <p:spPr bwMode="auto">
              <a:xfrm>
                <a:off x="4332" y="1842"/>
                <a:ext cx="46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29" name="Oval 646"/>
              <p:cNvSpPr>
                <a:spLocks noChangeArrowheads="1"/>
              </p:cNvSpPr>
              <p:nvPr/>
            </p:nvSpPr>
            <p:spPr bwMode="auto">
              <a:xfrm>
                <a:off x="4241" y="2568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0" name="Oval 647"/>
              <p:cNvSpPr>
                <a:spLocks noChangeArrowheads="1"/>
              </p:cNvSpPr>
              <p:nvPr/>
            </p:nvSpPr>
            <p:spPr bwMode="auto">
              <a:xfrm>
                <a:off x="4259" y="2478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1" name="Oval 648"/>
              <p:cNvSpPr>
                <a:spLocks noChangeArrowheads="1"/>
              </p:cNvSpPr>
              <p:nvPr/>
            </p:nvSpPr>
            <p:spPr bwMode="auto">
              <a:xfrm>
                <a:off x="4275" y="2387"/>
                <a:ext cx="46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2" name="Oval 649"/>
              <p:cNvSpPr>
                <a:spLocks noChangeArrowheads="1"/>
              </p:cNvSpPr>
              <p:nvPr/>
            </p:nvSpPr>
            <p:spPr bwMode="auto">
              <a:xfrm>
                <a:off x="4286" y="2296"/>
                <a:ext cx="46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3" name="Oval 650"/>
              <p:cNvSpPr>
                <a:spLocks noChangeArrowheads="1"/>
              </p:cNvSpPr>
              <p:nvPr/>
            </p:nvSpPr>
            <p:spPr bwMode="auto">
              <a:xfrm>
                <a:off x="4302" y="2205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4" name="Oval 651"/>
              <p:cNvSpPr>
                <a:spLocks noChangeArrowheads="1"/>
              </p:cNvSpPr>
              <p:nvPr/>
            </p:nvSpPr>
            <p:spPr bwMode="auto">
              <a:xfrm>
                <a:off x="4307" y="2115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5" name="Oval 652"/>
              <p:cNvSpPr>
                <a:spLocks noChangeArrowheads="1"/>
              </p:cNvSpPr>
              <p:nvPr/>
            </p:nvSpPr>
            <p:spPr bwMode="auto">
              <a:xfrm>
                <a:off x="4318" y="2024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6" name="Oval 653"/>
              <p:cNvSpPr>
                <a:spLocks noChangeArrowheads="1"/>
              </p:cNvSpPr>
              <p:nvPr/>
            </p:nvSpPr>
            <p:spPr bwMode="auto">
              <a:xfrm>
                <a:off x="4332" y="1933"/>
                <a:ext cx="45" cy="4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7" name="Oval 654"/>
              <p:cNvSpPr>
                <a:spLocks noChangeArrowheads="1"/>
              </p:cNvSpPr>
              <p:nvPr/>
            </p:nvSpPr>
            <p:spPr bwMode="auto">
              <a:xfrm>
                <a:off x="4332" y="1752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8" name="Oval 655"/>
              <p:cNvSpPr>
                <a:spLocks noChangeArrowheads="1"/>
              </p:cNvSpPr>
              <p:nvPr/>
            </p:nvSpPr>
            <p:spPr bwMode="auto">
              <a:xfrm>
                <a:off x="4345" y="1654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39" name="Oval 656"/>
              <p:cNvSpPr>
                <a:spLocks noChangeArrowheads="1"/>
              </p:cNvSpPr>
              <p:nvPr/>
            </p:nvSpPr>
            <p:spPr bwMode="auto">
              <a:xfrm>
                <a:off x="4357" y="1586"/>
                <a:ext cx="45" cy="45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340" name="Group 657"/>
              <p:cNvGrpSpPr>
                <a:grpSpLocks/>
              </p:cNvGrpSpPr>
              <p:nvPr/>
            </p:nvGrpSpPr>
            <p:grpSpPr bwMode="auto">
              <a:xfrm>
                <a:off x="4370" y="1525"/>
                <a:ext cx="120" cy="2041"/>
                <a:chOff x="4370" y="1525"/>
                <a:chExt cx="120" cy="2041"/>
              </a:xfrm>
            </p:grpSpPr>
            <p:sp>
              <p:nvSpPr>
                <p:cNvPr id="341" name="Oval 658"/>
                <p:cNvSpPr>
                  <a:spLocks noChangeArrowheads="1"/>
                </p:cNvSpPr>
                <p:nvPr/>
              </p:nvSpPr>
              <p:spPr bwMode="auto">
                <a:xfrm>
                  <a:off x="4370" y="1525"/>
                  <a:ext cx="45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2" name="Oval 659"/>
                <p:cNvSpPr>
                  <a:spLocks noChangeArrowheads="1"/>
                </p:cNvSpPr>
                <p:nvPr/>
              </p:nvSpPr>
              <p:spPr bwMode="auto">
                <a:xfrm>
                  <a:off x="4377" y="1616"/>
                  <a:ext cx="45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3" name="Oval 660"/>
                <p:cNvSpPr>
                  <a:spLocks noChangeArrowheads="1"/>
                </p:cNvSpPr>
                <p:nvPr/>
              </p:nvSpPr>
              <p:spPr bwMode="auto">
                <a:xfrm>
                  <a:off x="4386" y="1706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4" name="Oval 661"/>
                <p:cNvSpPr>
                  <a:spLocks noChangeArrowheads="1"/>
                </p:cNvSpPr>
                <p:nvPr/>
              </p:nvSpPr>
              <p:spPr bwMode="auto">
                <a:xfrm>
                  <a:off x="4393" y="1797"/>
                  <a:ext cx="45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5" name="Oval 662"/>
                <p:cNvSpPr>
                  <a:spLocks noChangeArrowheads="1"/>
                </p:cNvSpPr>
                <p:nvPr/>
              </p:nvSpPr>
              <p:spPr bwMode="auto">
                <a:xfrm>
                  <a:off x="4397" y="1888"/>
                  <a:ext cx="45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6" name="Oval 663"/>
                <p:cNvSpPr>
                  <a:spLocks noChangeArrowheads="1"/>
                </p:cNvSpPr>
                <p:nvPr/>
              </p:nvSpPr>
              <p:spPr bwMode="auto">
                <a:xfrm>
                  <a:off x="4404" y="1979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7" name="Oval 664"/>
                <p:cNvSpPr>
                  <a:spLocks noChangeArrowheads="1"/>
                </p:cNvSpPr>
                <p:nvPr/>
              </p:nvSpPr>
              <p:spPr bwMode="auto">
                <a:xfrm>
                  <a:off x="4407" y="2069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8" name="Oval 665"/>
                <p:cNvSpPr>
                  <a:spLocks noChangeArrowheads="1"/>
                </p:cNvSpPr>
                <p:nvPr/>
              </p:nvSpPr>
              <p:spPr bwMode="auto">
                <a:xfrm>
                  <a:off x="4411" y="2160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49" name="Oval 666"/>
                <p:cNvSpPr>
                  <a:spLocks noChangeArrowheads="1"/>
                </p:cNvSpPr>
                <p:nvPr/>
              </p:nvSpPr>
              <p:spPr bwMode="auto">
                <a:xfrm>
                  <a:off x="4413" y="2251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0" name="Oval 667"/>
                <p:cNvSpPr>
                  <a:spLocks noChangeArrowheads="1"/>
                </p:cNvSpPr>
                <p:nvPr/>
              </p:nvSpPr>
              <p:spPr bwMode="auto">
                <a:xfrm>
                  <a:off x="4416" y="2341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1" name="Oval 668"/>
                <p:cNvSpPr>
                  <a:spLocks noChangeArrowheads="1"/>
                </p:cNvSpPr>
                <p:nvPr/>
              </p:nvSpPr>
              <p:spPr bwMode="auto">
                <a:xfrm>
                  <a:off x="4420" y="2432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2" name="Oval 669"/>
                <p:cNvSpPr>
                  <a:spLocks noChangeArrowheads="1"/>
                </p:cNvSpPr>
                <p:nvPr/>
              </p:nvSpPr>
              <p:spPr bwMode="auto">
                <a:xfrm>
                  <a:off x="4422" y="2523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3" name="Oval 670"/>
                <p:cNvSpPr>
                  <a:spLocks noChangeArrowheads="1"/>
                </p:cNvSpPr>
                <p:nvPr/>
              </p:nvSpPr>
              <p:spPr bwMode="auto">
                <a:xfrm>
                  <a:off x="4422" y="2614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4" name="Oval 671"/>
                <p:cNvSpPr>
                  <a:spLocks noChangeArrowheads="1"/>
                </p:cNvSpPr>
                <p:nvPr/>
              </p:nvSpPr>
              <p:spPr bwMode="auto">
                <a:xfrm>
                  <a:off x="4422" y="2704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5" name="Oval 672"/>
                <p:cNvSpPr>
                  <a:spLocks noChangeArrowheads="1"/>
                </p:cNvSpPr>
                <p:nvPr/>
              </p:nvSpPr>
              <p:spPr bwMode="auto">
                <a:xfrm>
                  <a:off x="4422" y="2795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6" name="Oval 673"/>
                <p:cNvSpPr>
                  <a:spLocks noChangeArrowheads="1"/>
                </p:cNvSpPr>
                <p:nvPr/>
              </p:nvSpPr>
              <p:spPr bwMode="auto">
                <a:xfrm>
                  <a:off x="4422" y="2886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7" name="Oval 674"/>
                <p:cNvSpPr>
                  <a:spLocks noChangeArrowheads="1"/>
                </p:cNvSpPr>
                <p:nvPr/>
              </p:nvSpPr>
              <p:spPr bwMode="auto">
                <a:xfrm>
                  <a:off x="4431" y="2976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8" name="Oval 675"/>
                <p:cNvSpPr>
                  <a:spLocks noChangeArrowheads="1"/>
                </p:cNvSpPr>
                <p:nvPr/>
              </p:nvSpPr>
              <p:spPr bwMode="auto">
                <a:xfrm>
                  <a:off x="4434" y="3067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9" name="Oval 676"/>
                <p:cNvSpPr>
                  <a:spLocks noChangeArrowheads="1"/>
                </p:cNvSpPr>
                <p:nvPr/>
              </p:nvSpPr>
              <p:spPr bwMode="auto">
                <a:xfrm>
                  <a:off x="4436" y="3158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60" name="Oval 677"/>
                <p:cNvSpPr>
                  <a:spLocks noChangeArrowheads="1"/>
                </p:cNvSpPr>
                <p:nvPr/>
              </p:nvSpPr>
              <p:spPr bwMode="auto">
                <a:xfrm>
                  <a:off x="4436" y="3249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61" name="Oval 678"/>
                <p:cNvSpPr>
                  <a:spLocks noChangeArrowheads="1"/>
                </p:cNvSpPr>
                <p:nvPr/>
              </p:nvSpPr>
              <p:spPr bwMode="auto">
                <a:xfrm>
                  <a:off x="4438" y="3339"/>
                  <a:ext cx="46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62" name="Oval 679"/>
                <p:cNvSpPr>
                  <a:spLocks noChangeArrowheads="1"/>
                </p:cNvSpPr>
                <p:nvPr/>
              </p:nvSpPr>
              <p:spPr bwMode="auto">
                <a:xfrm>
                  <a:off x="4441" y="3430"/>
                  <a:ext cx="46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63" name="Oval 680"/>
                <p:cNvSpPr>
                  <a:spLocks noChangeArrowheads="1"/>
                </p:cNvSpPr>
                <p:nvPr/>
              </p:nvSpPr>
              <p:spPr bwMode="auto">
                <a:xfrm>
                  <a:off x="4445" y="3521"/>
                  <a:ext cx="45" cy="45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301" name="Oval 681"/>
            <p:cNvSpPr>
              <a:spLocks noChangeArrowheads="1"/>
            </p:cNvSpPr>
            <p:nvPr/>
          </p:nvSpPr>
          <p:spPr bwMode="auto">
            <a:xfrm>
              <a:off x="1973" y="3264"/>
              <a:ext cx="45" cy="4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364" name="Group 778"/>
          <p:cNvGrpSpPr>
            <a:grpSpLocks/>
          </p:cNvGrpSpPr>
          <p:nvPr/>
        </p:nvGrpSpPr>
        <p:grpSpPr bwMode="auto">
          <a:xfrm>
            <a:off x="2528843" y="2887741"/>
            <a:ext cx="4681537" cy="792163"/>
            <a:chOff x="1292" y="1888"/>
            <a:chExt cx="2949" cy="499"/>
          </a:xfrm>
        </p:grpSpPr>
        <p:sp>
          <p:nvSpPr>
            <p:cNvPr id="365" name="Oval 775"/>
            <p:cNvSpPr>
              <a:spLocks noChangeArrowheads="1"/>
            </p:cNvSpPr>
            <p:nvPr/>
          </p:nvSpPr>
          <p:spPr bwMode="auto">
            <a:xfrm>
              <a:off x="3061" y="2115"/>
              <a:ext cx="409" cy="22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66" name="Oval 776"/>
            <p:cNvSpPr>
              <a:spLocks noChangeArrowheads="1"/>
            </p:cNvSpPr>
            <p:nvPr/>
          </p:nvSpPr>
          <p:spPr bwMode="auto">
            <a:xfrm>
              <a:off x="1292" y="1888"/>
              <a:ext cx="2949" cy="499"/>
            </a:xfrm>
            <a:prstGeom prst="ellipse">
              <a:avLst/>
            </a:prstGeom>
            <a:solidFill>
              <a:srgbClr val="FFFF99">
                <a:alpha val="2705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367" name="Rectangle 777"/>
          <p:cNvSpPr>
            <a:spLocks noChangeArrowheads="1"/>
          </p:cNvSpPr>
          <p:nvPr/>
        </p:nvSpPr>
        <p:spPr bwMode="auto">
          <a:xfrm>
            <a:off x="5337130" y="3248104"/>
            <a:ext cx="649288" cy="2736850"/>
          </a:xfrm>
          <a:prstGeom prst="rect">
            <a:avLst/>
          </a:prstGeom>
          <a:solidFill>
            <a:srgbClr val="CC99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68" name="Group 561"/>
          <p:cNvGrpSpPr>
            <a:grpSpLocks/>
          </p:cNvGrpSpPr>
          <p:nvPr/>
        </p:nvGrpSpPr>
        <p:grpSpPr bwMode="auto">
          <a:xfrm>
            <a:off x="2601868" y="3176666"/>
            <a:ext cx="3581400" cy="2741613"/>
            <a:chOff x="1927" y="1525"/>
            <a:chExt cx="2570" cy="2041"/>
          </a:xfrm>
        </p:grpSpPr>
        <p:grpSp>
          <p:nvGrpSpPr>
            <p:cNvPr id="369" name="Group 562"/>
            <p:cNvGrpSpPr>
              <a:grpSpLocks/>
            </p:cNvGrpSpPr>
            <p:nvPr/>
          </p:nvGrpSpPr>
          <p:grpSpPr bwMode="auto">
            <a:xfrm>
              <a:off x="4377" y="1525"/>
              <a:ext cx="120" cy="2041"/>
              <a:chOff x="4370" y="1525"/>
              <a:chExt cx="120" cy="2041"/>
            </a:xfrm>
          </p:grpSpPr>
          <p:sp>
            <p:nvSpPr>
              <p:cNvPr id="400" name="Oval 563"/>
              <p:cNvSpPr>
                <a:spLocks noChangeArrowheads="1"/>
              </p:cNvSpPr>
              <p:nvPr/>
            </p:nvSpPr>
            <p:spPr bwMode="auto">
              <a:xfrm>
                <a:off x="4370" y="1525"/>
                <a:ext cx="45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1" name="Oval 564"/>
              <p:cNvSpPr>
                <a:spLocks noChangeArrowheads="1"/>
              </p:cNvSpPr>
              <p:nvPr/>
            </p:nvSpPr>
            <p:spPr bwMode="auto">
              <a:xfrm>
                <a:off x="4377" y="1616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2" name="Oval 565"/>
              <p:cNvSpPr>
                <a:spLocks noChangeArrowheads="1"/>
              </p:cNvSpPr>
              <p:nvPr/>
            </p:nvSpPr>
            <p:spPr bwMode="auto">
              <a:xfrm>
                <a:off x="4386" y="1706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3" name="Oval 566"/>
              <p:cNvSpPr>
                <a:spLocks noChangeArrowheads="1"/>
              </p:cNvSpPr>
              <p:nvPr/>
            </p:nvSpPr>
            <p:spPr bwMode="auto">
              <a:xfrm>
                <a:off x="4393" y="179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4" name="Oval 567"/>
              <p:cNvSpPr>
                <a:spLocks noChangeArrowheads="1"/>
              </p:cNvSpPr>
              <p:nvPr/>
            </p:nvSpPr>
            <p:spPr bwMode="auto">
              <a:xfrm>
                <a:off x="4397" y="1888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5" name="Oval 568"/>
              <p:cNvSpPr>
                <a:spLocks noChangeArrowheads="1"/>
              </p:cNvSpPr>
              <p:nvPr/>
            </p:nvSpPr>
            <p:spPr bwMode="auto">
              <a:xfrm>
                <a:off x="4404" y="1979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6" name="Oval 569"/>
              <p:cNvSpPr>
                <a:spLocks noChangeArrowheads="1"/>
              </p:cNvSpPr>
              <p:nvPr/>
            </p:nvSpPr>
            <p:spPr bwMode="auto">
              <a:xfrm>
                <a:off x="4407" y="2069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7" name="Oval 570"/>
              <p:cNvSpPr>
                <a:spLocks noChangeArrowheads="1"/>
              </p:cNvSpPr>
              <p:nvPr/>
            </p:nvSpPr>
            <p:spPr bwMode="auto">
              <a:xfrm>
                <a:off x="4411" y="2160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8" name="Oval 571"/>
              <p:cNvSpPr>
                <a:spLocks noChangeArrowheads="1"/>
              </p:cNvSpPr>
              <p:nvPr/>
            </p:nvSpPr>
            <p:spPr bwMode="auto">
              <a:xfrm>
                <a:off x="4413" y="2251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09" name="Oval 572"/>
              <p:cNvSpPr>
                <a:spLocks noChangeArrowheads="1"/>
              </p:cNvSpPr>
              <p:nvPr/>
            </p:nvSpPr>
            <p:spPr bwMode="auto">
              <a:xfrm>
                <a:off x="4416" y="2341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0" name="Oval 573"/>
              <p:cNvSpPr>
                <a:spLocks noChangeArrowheads="1"/>
              </p:cNvSpPr>
              <p:nvPr/>
            </p:nvSpPr>
            <p:spPr bwMode="auto">
              <a:xfrm>
                <a:off x="4420" y="2432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1" name="Oval 574"/>
              <p:cNvSpPr>
                <a:spLocks noChangeArrowheads="1"/>
              </p:cNvSpPr>
              <p:nvPr/>
            </p:nvSpPr>
            <p:spPr bwMode="auto">
              <a:xfrm>
                <a:off x="4422" y="2523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2" name="Oval 575"/>
              <p:cNvSpPr>
                <a:spLocks noChangeArrowheads="1"/>
              </p:cNvSpPr>
              <p:nvPr/>
            </p:nvSpPr>
            <p:spPr bwMode="auto">
              <a:xfrm>
                <a:off x="4422" y="2614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3" name="Oval 576"/>
              <p:cNvSpPr>
                <a:spLocks noChangeArrowheads="1"/>
              </p:cNvSpPr>
              <p:nvPr/>
            </p:nvSpPr>
            <p:spPr bwMode="auto">
              <a:xfrm>
                <a:off x="4422" y="2704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4" name="Oval 577"/>
              <p:cNvSpPr>
                <a:spLocks noChangeArrowheads="1"/>
              </p:cNvSpPr>
              <p:nvPr/>
            </p:nvSpPr>
            <p:spPr bwMode="auto">
              <a:xfrm>
                <a:off x="4422" y="2795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5" name="Oval 578"/>
              <p:cNvSpPr>
                <a:spLocks noChangeArrowheads="1"/>
              </p:cNvSpPr>
              <p:nvPr/>
            </p:nvSpPr>
            <p:spPr bwMode="auto">
              <a:xfrm>
                <a:off x="4422" y="2886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6" name="Oval 579"/>
              <p:cNvSpPr>
                <a:spLocks noChangeArrowheads="1"/>
              </p:cNvSpPr>
              <p:nvPr/>
            </p:nvSpPr>
            <p:spPr bwMode="auto">
              <a:xfrm>
                <a:off x="4431" y="2976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7" name="Oval 580"/>
              <p:cNvSpPr>
                <a:spLocks noChangeArrowheads="1"/>
              </p:cNvSpPr>
              <p:nvPr/>
            </p:nvSpPr>
            <p:spPr bwMode="auto">
              <a:xfrm>
                <a:off x="4434" y="306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8" name="Oval 581"/>
              <p:cNvSpPr>
                <a:spLocks noChangeArrowheads="1"/>
              </p:cNvSpPr>
              <p:nvPr/>
            </p:nvSpPr>
            <p:spPr bwMode="auto">
              <a:xfrm>
                <a:off x="4436" y="3158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9" name="Oval 582"/>
              <p:cNvSpPr>
                <a:spLocks noChangeArrowheads="1"/>
              </p:cNvSpPr>
              <p:nvPr/>
            </p:nvSpPr>
            <p:spPr bwMode="auto">
              <a:xfrm>
                <a:off x="4436" y="3249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20" name="Oval 583"/>
              <p:cNvSpPr>
                <a:spLocks noChangeArrowheads="1"/>
              </p:cNvSpPr>
              <p:nvPr/>
            </p:nvSpPr>
            <p:spPr bwMode="auto">
              <a:xfrm>
                <a:off x="4438" y="3339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21" name="Oval 584"/>
              <p:cNvSpPr>
                <a:spLocks noChangeArrowheads="1"/>
              </p:cNvSpPr>
              <p:nvPr/>
            </p:nvSpPr>
            <p:spPr bwMode="auto">
              <a:xfrm>
                <a:off x="4441" y="3430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22" name="Oval 585"/>
              <p:cNvSpPr>
                <a:spLocks noChangeArrowheads="1"/>
              </p:cNvSpPr>
              <p:nvPr/>
            </p:nvSpPr>
            <p:spPr bwMode="auto">
              <a:xfrm>
                <a:off x="4445" y="3521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370" name="Oval 586"/>
            <p:cNvSpPr>
              <a:spLocks noChangeArrowheads="1"/>
            </p:cNvSpPr>
            <p:nvPr/>
          </p:nvSpPr>
          <p:spPr bwMode="auto">
            <a:xfrm>
              <a:off x="4286" y="1525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1" name="Oval 587"/>
            <p:cNvSpPr>
              <a:spLocks noChangeArrowheads="1"/>
            </p:cNvSpPr>
            <p:nvPr/>
          </p:nvSpPr>
          <p:spPr bwMode="auto">
            <a:xfrm>
              <a:off x="4195" y="1525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2" name="Oval 588"/>
            <p:cNvSpPr>
              <a:spLocks noChangeArrowheads="1"/>
            </p:cNvSpPr>
            <p:nvPr/>
          </p:nvSpPr>
          <p:spPr bwMode="auto">
            <a:xfrm>
              <a:off x="4105" y="152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3" name="Oval 589"/>
            <p:cNvSpPr>
              <a:spLocks noChangeArrowheads="1"/>
            </p:cNvSpPr>
            <p:nvPr/>
          </p:nvSpPr>
          <p:spPr bwMode="auto">
            <a:xfrm>
              <a:off x="4014" y="152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4" name="Oval 590"/>
            <p:cNvSpPr>
              <a:spLocks noChangeArrowheads="1"/>
            </p:cNvSpPr>
            <p:nvPr/>
          </p:nvSpPr>
          <p:spPr bwMode="auto">
            <a:xfrm>
              <a:off x="3923" y="1525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5" name="Oval 591"/>
            <p:cNvSpPr>
              <a:spLocks noChangeArrowheads="1"/>
            </p:cNvSpPr>
            <p:nvPr/>
          </p:nvSpPr>
          <p:spPr bwMode="auto">
            <a:xfrm>
              <a:off x="3833" y="152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6" name="Oval 592"/>
            <p:cNvSpPr>
              <a:spLocks noChangeArrowheads="1"/>
            </p:cNvSpPr>
            <p:nvPr/>
          </p:nvSpPr>
          <p:spPr bwMode="auto">
            <a:xfrm>
              <a:off x="3813" y="161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7" name="Oval 593"/>
            <p:cNvSpPr>
              <a:spLocks noChangeArrowheads="1"/>
            </p:cNvSpPr>
            <p:nvPr/>
          </p:nvSpPr>
          <p:spPr bwMode="auto">
            <a:xfrm>
              <a:off x="3787" y="1706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8" name="Oval 594"/>
            <p:cNvSpPr>
              <a:spLocks noChangeArrowheads="1"/>
            </p:cNvSpPr>
            <p:nvPr/>
          </p:nvSpPr>
          <p:spPr bwMode="auto">
            <a:xfrm>
              <a:off x="3751" y="1797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79" name="Oval 595"/>
            <p:cNvSpPr>
              <a:spLocks noChangeArrowheads="1"/>
            </p:cNvSpPr>
            <p:nvPr/>
          </p:nvSpPr>
          <p:spPr bwMode="auto">
            <a:xfrm>
              <a:off x="3711" y="187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0" name="Oval 596"/>
            <p:cNvSpPr>
              <a:spLocks noChangeArrowheads="1"/>
            </p:cNvSpPr>
            <p:nvPr/>
          </p:nvSpPr>
          <p:spPr bwMode="auto">
            <a:xfrm>
              <a:off x="3651" y="195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1" name="Oval 597"/>
            <p:cNvSpPr>
              <a:spLocks noChangeArrowheads="1"/>
            </p:cNvSpPr>
            <p:nvPr/>
          </p:nvSpPr>
          <p:spPr bwMode="auto">
            <a:xfrm>
              <a:off x="3560" y="2024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2" name="Oval 598"/>
            <p:cNvSpPr>
              <a:spLocks noChangeArrowheads="1"/>
            </p:cNvSpPr>
            <p:nvPr/>
          </p:nvSpPr>
          <p:spPr bwMode="auto">
            <a:xfrm>
              <a:off x="3470" y="2092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3" name="Oval 599"/>
            <p:cNvSpPr>
              <a:spLocks noChangeArrowheads="1"/>
            </p:cNvSpPr>
            <p:nvPr/>
          </p:nvSpPr>
          <p:spPr bwMode="auto">
            <a:xfrm>
              <a:off x="3379" y="213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4" name="Oval 600"/>
            <p:cNvSpPr>
              <a:spLocks noChangeArrowheads="1"/>
            </p:cNvSpPr>
            <p:nvPr/>
          </p:nvSpPr>
          <p:spPr bwMode="auto">
            <a:xfrm>
              <a:off x="3288" y="217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5" name="Oval 601"/>
            <p:cNvSpPr>
              <a:spLocks noChangeArrowheads="1"/>
            </p:cNvSpPr>
            <p:nvPr/>
          </p:nvSpPr>
          <p:spPr bwMode="auto">
            <a:xfrm>
              <a:off x="3198" y="2205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6" name="Oval 602"/>
            <p:cNvSpPr>
              <a:spLocks noChangeArrowheads="1"/>
            </p:cNvSpPr>
            <p:nvPr/>
          </p:nvSpPr>
          <p:spPr bwMode="auto">
            <a:xfrm>
              <a:off x="3107" y="2226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7" name="Oval 603"/>
            <p:cNvSpPr>
              <a:spLocks noChangeArrowheads="1"/>
            </p:cNvSpPr>
            <p:nvPr/>
          </p:nvSpPr>
          <p:spPr bwMode="auto">
            <a:xfrm>
              <a:off x="3016" y="224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8" name="Oval 604"/>
            <p:cNvSpPr>
              <a:spLocks noChangeArrowheads="1"/>
            </p:cNvSpPr>
            <p:nvPr/>
          </p:nvSpPr>
          <p:spPr bwMode="auto">
            <a:xfrm>
              <a:off x="2925" y="2255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9" name="Oval 605"/>
            <p:cNvSpPr>
              <a:spLocks noChangeArrowheads="1"/>
            </p:cNvSpPr>
            <p:nvPr/>
          </p:nvSpPr>
          <p:spPr bwMode="auto">
            <a:xfrm>
              <a:off x="2835" y="2267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0" name="Oval 606"/>
            <p:cNvSpPr>
              <a:spLocks noChangeArrowheads="1"/>
            </p:cNvSpPr>
            <p:nvPr/>
          </p:nvSpPr>
          <p:spPr bwMode="auto">
            <a:xfrm>
              <a:off x="2744" y="227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1" name="Oval 607"/>
            <p:cNvSpPr>
              <a:spLocks noChangeArrowheads="1"/>
            </p:cNvSpPr>
            <p:nvPr/>
          </p:nvSpPr>
          <p:spPr bwMode="auto">
            <a:xfrm>
              <a:off x="2653" y="227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2" name="Oval 608"/>
            <p:cNvSpPr>
              <a:spLocks noChangeArrowheads="1"/>
            </p:cNvSpPr>
            <p:nvPr/>
          </p:nvSpPr>
          <p:spPr bwMode="auto">
            <a:xfrm>
              <a:off x="2562" y="2285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3" name="Oval 609"/>
            <p:cNvSpPr>
              <a:spLocks noChangeArrowheads="1"/>
            </p:cNvSpPr>
            <p:nvPr/>
          </p:nvSpPr>
          <p:spPr bwMode="auto">
            <a:xfrm>
              <a:off x="2472" y="2289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4" name="Oval 610"/>
            <p:cNvSpPr>
              <a:spLocks noChangeArrowheads="1"/>
            </p:cNvSpPr>
            <p:nvPr/>
          </p:nvSpPr>
          <p:spPr bwMode="auto">
            <a:xfrm>
              <a:off x="2381" y="229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5" name="Oval 611"/>
            <p:cNvSpPr>
              <a:spLocks noChangeArrowheads="1"/>
            </p:cNvSpPr>
            <p:nvPr/>
          </p:nvSpPr>
          <p:spPr bwMode="auto">
            <a:xfrm>
              <a:off x="2290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6" name="Oval 612"/>
            <p:cNvSpPr>
              <a:spLocks noChangeArrowheads="1"/>
            </p:cNvSpPr>
            <p:nvPr/>
          </p:nvSpPr>
          <p:spPr bwMode="auto">
            <a:xfrm>
              <a:off x="2200" y="229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7" name="Oval 613"/>
            <p:cNvSpPr>
              <a:spLocks noChangeArrowheads="1"/>
            </p:cNvSpPr>
            <p:nvPr/>
          </p:nvSpPr>
          <p:spPr bwMode="auto">
            <a:xfrm>
              <a:off x="2109" y="229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8" name="Oval 614"/>
            <p:cNvSpPr>
              <a:spLocks noChangeArrowheads="1"/>
            </p:cNvSpPr>
            <p:nvPr/>
          </p:nvSpPr>
          <p:spPr bwMode="auto">
            <a:xfrm>
              <a:off x="2018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" name="Oval 615"/>
            <p:cNvSpPr>
              <a:spLocks noChangeArrowheads="1"/>
            </p:cNvSpPr>
            <p:nvPr/>
          </p:nvSpPr>
          <p:spPr bwMode="auto">
            <a:xfrm>
              <a:off x="1927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423" name="Text Box 786"/>
          <p:cNvSpPr txBox="1">
            <a:spLocks noChangeArrowheads="1"/>
          </p:cNvSpPr>
          <p:nvPr/>
        </p:nvSpPr>
        <p:spPr bwMode="auto">
          <a:xfrm rot="16200000">
            <a:off x="1589300" y="3326476"/>
            <a:ext cx="10631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600" dirty="0" err="1" smtClean="0">
                <a:solidFill>
                  <a:srgbClr val="0066CC"/>
                </a:solidFill>
              </a:rPr>
              <a:t>Dose</a:t>
            </a:r>
            <a:r>
              <a:rPr lang="pl-PL" sz="1600" dirty="0" smtClean="0">
                <a:solidFill>
                  <a:srgbClr val="0066CC"/>
                </a:solidFill>
              </a:rPr>
              <a:t>[</a:t>
            </a:r>
            <a:r>
              <a:rPr lang="pl-PL" sz="1600" dirty="0" err="1" smtClean="0">
                <a:solidFill>
                  <a:srgbClr val="0066CC"/>
                </a:solidFill>
              </a:rPr>
              <a:t>a.u</a:t>
            </a:r>
            <a:r>
              <a:rPr lang="pl-PL" sz="1600" dirty="0">
                <a:solidFill>
                  <a:srgbClr val="0066CC"/>
                </a:solidFill>
              </a:rPr>
              <a:t>]</a:t>
            </a:r>
          </a:p>
        </p:txBody>
      </p:sp>
      <p:sp>
        <p:nvSpPr>
          <p:cNvPr id="424" name="Text Box 787"/>
          <p:cNvSpPr txBox="1">
            <a:spLocks noChangeArrowheads="1"/>
          </p:cNvSpPr>
          <p:nvPr/>
        </p:nvSpPr>
        <p:spPr bwMode="auto">
          <a:xfrm>
            <a:off x="3816305" y="6156404"/>
            <a:ext cx="17075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dirty="0" smtClean="0">
                <a:solidFill>
                  <a:srgbClr val="0066CC"/>
                </a:solidFill>
              </a:rPr>
              <a:t>Depth in </a:t>
            </a:r>
            <a:r>
              <a:rPr lang="pl-PL" sz="1400" dirty="0" err="1" smtClean="0">
                <a:solidFill>
                  <a:srgbClr val="0066CC"/>
                </a:solidFill>
              </a:rPr>
              <a:t>tissue</a:t>
            </a:r>
            <a:r>
              <a:rPr lang="pl-PL" sz="1400" dirty="0" smtClean="0">
                <a:solidFill>
                  <a:srgbClr val="0066CC"/>
                </a:solidFill>
              </a:rPr>
              <a:t>[cm</a:t>
            </a:r>
            <a:r>
              <a:rPr lang="pl-PL" sz="1400" dirty="0">
                <a:solidFill>
                  <a:srgbClr val="0066CC"/>
                </a:solidFill>
              </a:rPr>
              <a:t>]</a:t>
            </a:r>
          </a:p>
        </p:txBody>
      </p:sp>
      <p:sp>
        <p:nvSpPr>
          <p:cNvPr id="425" name="Line 789"/>
          <p:cNvSpPr>
            <a:spLocks noChangeShapeType="1"/>
          </p:cNvSpPr>
          <p:nvPr/>
        </p:nvSpPr>
        <p:spPr bwMode="auto">
          <a:xfrm>
            <a:off x="6129293" y="5984954"/>
            <a:ext cx="0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26" name="Line 790"/>
          <p:cNvSpPr>
            <a:spLocks noChangeShapeType="1"/>
          </p:cNvSpPr>
          <p:nvPr/>
        </p:nvSpPr>
        <p:spPr bwMode="auto">
          <a:xfrm>
            <a:off x="5410155" y="5984954"/>
            <a:ext cx="0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27" name="Line 791"/>
          <p:cNvSpPr>
            <a:spLocks noChangeShapeType="1"/>
          </p:cNvSpPr>
          <p:nvPr/>
        </p:nvSpPr>
        <p:spPr bwMode="auto">
          <a:xfrm>
            <a:off x="4544968" y="598495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28" name="Line 792"/>
          <p:cNvSpPr>
            <a:spLocks noChangeShapeType="1"/>
          </p:cNvSpPr>
          <p:nvPr/>
        </p:nvSpPr>
        <p:spPr bwMode="auto">
          <a:xfrm>
            <a:off x="4689430" y="5984954"/>
            <a:ext cx="0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29" name="Line 793"/>
          <p:cNvSpPr>
            <a:spLocks noChangeShapeType="1"/>
          </p:cNvSpPr>
          <p:nvPr/>
        </p:nvSpPr>
        <p:spPr bwMode="auto">
          <a:xfrm>
            <a:off x="3968705" y="5984954"/>
            <a:ext cx="0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0" name="Line 794"/>
          <p:cNvSpPr>
            <a:spLocks noChangeShapeType="1"/>
          </p:cNvSpPr>
          <p:nvPr/>
        </p:nvSpPr>
        <p:spPr bwMode="auto">
          <a:xfrm>
            <a:off x="3249568" y="5984954"/>
            <a:ext cx="0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1" name="Text Box 795"/>
          <p:cNvSpPr txBox="1">
            <a:spLocks noChangeArrowheads="1"/>
          </p:cNvSpPr>
          <p:nvPr/>
        </p:nvSpPr>
        <p:spPr bwMode="auto">
          <a:xfrm>
            <a:off x="3117805" y="6032579"/>
            <a:ext cx="25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5</a:t>
            </a:r>
          </a:p>
        </p:txBody>
      </p:sp>
      <p:sp>
        <p:nvSpPr>
          <p:cNvPr id="432" name="Text Box 796"/>
          <p:cNvSpPr txBox="1">
            <a:spLocks noChangeArrowheads="1"/>
          </p:cNvSpPr>
          <p:nvPr/>
        </p:nvSpPr>
        <p:spPr bwMode="auto">
          <a:xfrm>
            <a:off x="3790905" y="6030991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10</a:t>
            </a:r>
          </a:p>
        </p:txBody>
      </p:sp>
      <p:sp>
        <p:nvSpPr>
          <p:cNvPr id="433" name="Text Box 797"/>
          <p:cNvSpPr txBox="1">
            <a:spLocks noChangeArrowheads="1"/>
          </p:cNvSpPr>
          <p:nvPr/>
        </p:nvSpPr>
        <p:spPr bwMode="auto">
          <a:xfrm>
            <a:off x="4510043" y="6030991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15</a:t>
            </a:r>
          </a:p>
        </p:txBody>
      </p:sp>
      <p:sp>
        <p:nvSpPr>
          <p:cNvPr id="434" name="Text Box 798"/>
          <p:cNvSpPr txBox="1">
            <a:spLocks noChangeArrowheads="1"/>
          </p:cNvSpPr>
          <p:nvPr/>
        </p:nvSpPr>
        <p:spPr bwMode="auto">
          <a:xfrm>
            <a:off x="5230768" y="6030991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20</a:t>
            </a:r>
          </a:p>
        </p:txBody>
      </p:sp>
      <p:sp>
        <p:nvSpPr>
          <p:cNvPr id="435" name="Text Box 799"/>
          <p:cNvSpPr txBox="1">
            <a:spLocks noChangeArrowheads="1"/>
          </p:cNvSpPr>
          <p:nvPr/>
        </p:nvSpPr>
        <p:spPr bwMode="auto">
          <a:xfrm>
            <a:off x="5986418" y="6030991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25</a:t>
            </a:r>
          </a:p>
        </p:txBody>
      </p:sp>
      <p:sp>
        <p:nvSpPr>
          <p:cNvPr id="436" name="Line 801"/>
          <p:cNvSpPr>
            <a:spLocks noChangeShapeType="1"/>
          </p:cNvSpPr>
          <p:nvPr/>
        </p:nvSpPr>
        <p:spPr bwMode="auto">
          <a:xfrm>
            <a:off x="2457405" y="3176666"/>
            <a:ext cx="71438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7" name="Text Box 802"/>
          <p:cNvSpPr txBox="1">
            <a:spLocks noChangeArrowheads="1"/>
          </p:cNvSpPr>
          <p:nvPr/>
        </p:nvSpPr>
        <p:spPr bwMode="auto">
          <a:xfrm>
            <a:off x="2241505" y="3032204"/>
            <a:ext cx="25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000">
                <a:solidFill>
                  <a:srgbClr val="0066CC"/>
                </a:solidFill>
              </a:rPr>
              <a:t>1</a:t>
            </a:r>
          </a:p>
        </p:txBody>
      </p:sp>
      <p:sp>
        <p:nvSpPr>
          <p:cNvPr id="438" name="Text Box 803"/>
          <p:cNvSpPr txBox="1">
            <a:spLocks noChangeArrowheads="1"/>
          </p:cNvSpPr>
          <p:nvPr/>
        </p:nvSpPr>
        <p:spPr bwMode="auto">
          <a:xfrm>
            <a:off x="2595518" y="4760991"/>
            <a:ext cx="1268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dirty="0" smtClean="0">
                <a:solidFill>
                  <a:srgbClr val="3366FF"/>
                </a:solidFill>
              </a:rPr>
              <a:t>200 </a:t>
            </a:r>
            <a:r>
              <a:rPr lang="pl-PL" sz="1200" dirty="0" err="1" smtClean="0">
                <a:solidFill>
                  <a:srgbClr val="3366FF"/>
                </a:solidFill>
              </a:rPr>
              <a:t>MeV</a:t>
            </a:r>
            <a:r>
              <a:rPr lang="pl-PL" sz="1200" dirty="0" smtClean="0">
                <a:solidFill>
                  <a:srgbClr val="3366FF"/>
                </a:solidFill>
              </a:rPr>
              <a:t> </a:t>
            </a:r>
            <a:r>
              <a:rPr lang="pl-PL" sz="1200" dirty="0" err="1" smtClean="0">
                <a:solidFill>
                  <a:srgbClr val="3366FF"/>
                </a:solidFill>
              </a:rPr>
              <a:t>protns</a:t>
            </a:r>
            <a:endParaRPr lang="pl-PL" sz="1200" dirty="0">
              <a:solidFill>
                <a:srgbClr val="3366FF"/>
              </a:solidFill>
            </a:endParaRPr>
          </a:p>
          <a:p>
            <a:pPr eaLnBrk="1" hangingPunct="1"/>
            <a:r>
              <a:rPr lang="pl-PL" sz="1200" dirty="0" err="1" smtClean="0">
                <a:solidFill>
                  <a:srgbClr val="3366FF"/>
                </a:solidFill>
              </a:rPr>
              <a:t>Bragg</a:t>
            </a:r>
            <a:r>
              <a:rPr lang="pl-PL" sz="1200" dirty="0" smtClean="0">
                <a:solidFill>
                  <a:srgbClr val="3366FF"/>
                </a:solidFill>
              </a:rPr>
              <a:t> </a:t>
            </a:r>
            <a:r>
              <a:rPr lang="pl-PL" sz="1200" dirty="0" err="1" smtClean="0">
                <a:solidFill>
                  <a:srgbClr val="3366FF"/>
                </a:solidFill>
              </a:rPr>
              <a:t>curve</a:t>
            </a:r>
            <a:r>
              <a:rPr lang="pl-PL" sz="1200" dirty="0" smtClean="0">
                <a:solidFill>
                  <a:srgbClr val="3366FF"/>
                </a:solidFill>
              </a:rPr>
              <a:t> </a:t>
            </a:r>
            <a:endParaRPr lang="pl-PL" sz="1200" dirty="0">
              <a:solidFill>
                <a:srgbClr val="3366FF"/>
              </a:solidFill>
            </a:endParaRPr>
          </a:p>
        </p:txBody>
      </p:sp>
      <p:grpSp>
        <p:nvGrpSpPr>
          <p:cNvPr id="439" name="Grupa 438"/>
          <p:cNvGrpSpPr>
            <a:grpSpLocks/>
          </p:cNvGrpSpPr>
          <p:nvPr/>
        </p:nvGrpSpPr>
        <p:grpSpPr bwMode="auto">
          <a:xfrm>
            <a:off x="2528843" y="1447879"/>
            <a:ext cx="4681537" cy="2233612"/>
            <a:chOff x="2627313" y="1268413"/>
            <a:chExt cx="4681537" cy="2233612"/>
          </a:xfrm>
        </p:grpSpPr>
        <p:grpSp>
          <p:nvGrpSpPr>
            <p:cNvPr id="440" name="Group 516"/>
            <p:cNvGrpSpPr>
              <a:grpSpLocks/>
            </p:cNvGrpSpPr>
            <p:nvPr/>
          </p:nvGrpSpPr>
          <p:grpSpPr bwMode="auto">
            <a:xfrm>
              <a:off x="2627313" y="1268413"/>
              <a:ext cx="4681537" cy="2233612"/>
              <a:chOff x="1746" y="1525"/>
              <a:chExt cx="3311" cy="1633"/>
            </a:xfrm>
          </p:grpSpPr>
          <p:sp>
            <p:nvSpPr>
              <p:cNvPr id="442" name="Oval 517"/>
              <p:cNvSpPr>
                <a:spLocks noChangeArrowheads="1"/>
              </p:cNvSpPr>
              <p:nvPr/>
            </p:nvSpPr>
            <p:spPr bwMode="auto">
              <a:xfrm>
                <a:off x="1746" y="1661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3" name="Oval 518"/>
              <p:cNvSpPr>
                <a:spLocks noChangeArrowheads="1"/>
              </p:cNvSpPr>
              <p:nvPr/>
            </p:nvSpPr>
            <p:spPr bwMode="auto">
              <a:xfrm>
                <a:off x="1791" y="1616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4" name="Oval 519"/>
              <p:cNvSpPr>
                <a:spLocks noChangeArrowheads="1"/>
              </p:cNvSpPr>
              <p:nvPr/>
            </p:nvSpPr>
            <p:spPr bwMode="auto">
              <a:xfrm>
                <a:off x="1847" y="1564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5" name="Oval 520"/>
              <p:cNvSpPr>
                <a:spLocks noChangeArrowheads="1"/>
              </p:cNvSpPr>
              <p:nvPr/>
            </p:nvSpPr>
            <p:spPr bwMode="auto">
              <a:xfrm>
                <a:off x="1904" y="1525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6" name="Oval 521"/>
              <p:cNvSpPr>
                <a:spLocks noChangeArrowheads="1"/>
              </p:cNvSpPr>
              <p:nvPr/>
            </p:nvSpPr>
            <p:spPr bwMode="auto">
              <a:xfrm>
                <a:off x="1973" y="1525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7" name="Oval 522"/>
              <p:cNvSpPr>
                <a:spLocks noChangeArrowheads="1"/>
              </p:cNvSpPr>
              <p:nvPr/>
            </p:nvSpPr>
            <p:spPr bwMode="auto">
              <a:xfrm>
                <a:off x="2403" y="1842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8" name="Oval 523"/>
              <p:cNvSpPr>
                <a:spLocks noChangeArrowheads="1"/>
              </p:cNvSpPr>
              <p:nvPr/>
            </p:nvSpPr>
            <p:spPr bwMode="auto">
              <a:xfrm>
                <a:off x="2028" y="1570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49" name="Oval 524"/>
              <p:cNvSpPr>
                <a:spLocks noChangeArrowheads="1"/>
              </p:cNvSpPr>
              <p:nvPr/>
            </p:nvSpPr>
            <p:spPr bwMode="auto">
              <a:xfrm>
                <a:off x="2085" y="1616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0" name="Oval 525"/>
              <p:cNvSpPr>
                <a:spLocks noChangeArrowheads="1"/>
              </p:cNvSpPr>
              <p:nvPr/>
            </p:nvSpPr>
            <p:spPr bwMode="auto">
              <a:xfrm>
                <a:off x="2154" y="1661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1" name="Oval 526"/>
              <p:cNvSpPr>
                <a:spLocks noChangeArrowheads="1"/>
              </p:cNvSpPr>
              <p:nvPr/>
            </p:nvSpPr>
            <p:spPr bwMode="auto">
              <a:xfrm>
                <a:off x="2221" y="1706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2" name="Oval 527"/>
              <p:cNvSpPr>
                <a:spLocks noChangeArrowheads="1"/>
              </p:cNvSpPr>
              <p:nvPr/>
            </p:nvSpPr>
            <p:spPr bwMode="auto">
              <a:xfrm>
                <a:off x="2290" y="1752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3" name="Oval 528"/>
              <p:cNvSpPr>
                <a:spLocks noChangeArrowheads="1"/>
              </p:cNvSpPr>
              <p:nvPr/>
            </p:nvSpPr>
            <p:spPr bwMode="auto">
              <a:xfrm>
                <a:off x="2346" y="1797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4" name="Oval 529"/>
              <p:cNvSpPr>
                <a:spLocks noChangeArrowheads="1"/>
              </p:cNvSpPr>
              <p:nvPr/>
            </p:nvSpPr>
            <p:spPr bwMode="auto">
              <a:xfrm>
                <a:off x="2472" y="1888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5" name="Oval 530"/>
              <p:cNvSpPr>
                <a:spLocks noChangeArrowheads="1"/>
              </p:cNvSpPr>
              <p:nvPr/>
            </p:nvSpPr>
            <p:spPr bwMode="auto">
              <a:xfrm>
                <a:off x="2527" y="1933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6" name="Oval 531"/>
              <p:cNvSpPr>
                <a:spLocks noChangeArrowheads="1"/>
              </p:cNvSpPr>
              <p:nvPr/>
            </p:nvSpPr>
            <p:spPr bwMode="auto">
              <a:xfrm>
                <a:off x="2595" y="1979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7" name="Oval 532"/>
              <p:cNvSpPr>
                <a:spLocks noChangeArrowheads="1"/>
              </p:cNvSpPr>
              <p:nvPr/>
            </p:nvSpPr>
            <p:spPr bwMode="auto">
              <a:xfrm>
                <a:off x="2653" y="2024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8" name="Oval 533"/>
              <p:cNvSpPr>
                <a:spLocks noChangeArrowheads="1"/>
              </p:cNvSpPr>
              <p:nvPr/>
            </p:nvSpPr>
            <p:spPr bwMode="auto">
              <a:xfrm>
                <a:off x="2731" y="2069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59" name="Oval 534"/>
              <p:cNvSpPr>
                <a:spLocks noChangeArrowheads="1"/>
              </p:cNvSpPr>
              <p:nvPr/>
            </p:nvSpPr>
            <p:spPr bwMode="auto">
              <a:xfrm>
                <a:off x="2789" y="2115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0" name="Oval 535"/>
              <p:cNvSpPr>
                <a:spLocks noChangeArrowheads="1"/>
              </p:cNvSpPr>
              <p:nvPr/>
            </p:nvSpPr>
            <p:spPr bwMode="auto">
              <a:xfrm>
                <a:off x="2856" y="2160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1" name="Oval 536"/>
              <p:cNvSpPr>
                <a:spLocks noChangeArrowheads="1"/>
              </p:cNvSpPr>
              <p:nvPr/>
            </p:nvSpPr>
            <p:spPr bwMode="auto">
              <a:xfrm>
                <a:off x="2925" y="2205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2" name="Oval 537"/>
              <p:cNvSpPr>
                <a:spLocks noChangeArrowheads="1"/>
              </p:cNvSpPr>
              <p:nvPr/>
            </p:nvSpPr>
            <p:spPr bwMode="auto">
              <a:xfrm>
                <a:off x="2992" y="2251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3" name="Oval 538"/>
              <p:cNvSpPr>
                <a:spLocks noChangeArrowheads="1"/>
              </p:cNvSpPr>
              <p:nvPr/>
            </p:nvSpPr>
            <p:spPr bwMode="auto">
              <a:xfrm>
                <a:off x="3061" y="2296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4" name="Oval 539"/>
              <p:cNvSpPr>
                <a:spLocks noChangeArrowheads="1"/>
              </p:cNvSpPr>
              <p:nvPr/>
            </p:nvSpPr>
            <p:spPr bwMode="auto">
              <a:xfrm>
                <a:off x="3139" y="2341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5" name="Oval 540"/>
              <p:cNvSpPr>
                <a:spLocks noChangeArrowheads="1"/>
              </p:cNvSpPr>
              <p:nvPr/>
            </p:nvSpPr>
            <p:spPr bwMode="auto">
              <a:xfrm>
                <a:off x="3210" y="2387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6" name="Oval 541"/>
              <p:cNvSpPr>
                <a:spLocks noChangeArrowheads="1"/>
              </p:cNvSpPr>
              <p:nvPr/>
            </p:nvSpPr>
            <p:spPr bwMode="auto">
              <a:xfrm>
                <a:off x="3288" y="2432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7" name="Oval 542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8" name="Oval 543"/>
              <p:cNvSpPr>
                <a:spLocks noChangeArrowheads="1"/>
              </p:cNvSpPr>
              <p:nvPr/>
            </p:nvSpPr>
            <p:spPr bwMode="auto">
              <a:xfrm>
                <a:off x="3470" y="2523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69" name="Oval 544"/>
              <p:cNvSpPr>
                <a:spLocks noChangeArrowheads="1"/>
              </p:cNvSpPr>
              <p:nvPr/>
            </p:nvSpPr>
            <p:spPr bwMode="auto">
              <a:xfrm>
                <a:off x="3560" y="2568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0" name="Oval 545"/>
              <p:cNvSpPr>
                <a:spLocks noChangeArrowheads="1"/>
              </p:cNvSpPr>
              <p:nvPr/>
            </p:nvSpPr>
            <p:spPr bwMode="auto">
              <a:xfrm>
                <a:off x="3651" y="2614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1" name="Oval 546"/>
              <p:cNvSpPr>
                <a:spLocks noChangeArrowheads="1"/>
              </p:cNvSpPr>
              <p:nvPr/>
            </p:nvSpPr>
            <p:spPr bwMode="auto">
              <a:xfrm>
                <a:off x="3742" y="2659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2" name="Oval 547"/>
              <p:cNvSpPr>
                <a:spLocks noChangeArrowheads="1"/>
              </p:cNvSpPr>
              <p:nvPr/>
            </p:nvSpPr>
            <p:spPr bwMode="auto">
              <a:xfrm>
                <a:off x="3833" y="2704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3" name="Oval 548"/>
              <p:cNvSpPr>
                <a:spLocks noChangeArrowheads="1"/>
              </p:cNvSpPr>
              <p:nvPr/>
            </p:nvSpPr>
            <p:spPr bwMode="auto">
              <a:xfrm>
                <a:off x="3923" y="2738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4" name="Oval 549"/>
              <p:cNvSpPr>
                <a:spLocks noChangeArrowheads="1"/>
              </p:cNvSpPr>
              <p:nvPr/>
            </p:nvSpPr>
            <p:spPr bwMode="auto">
              <a:xfrm>
                <a:off x="4012" y="2777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5" name="Oval 550"/>
              <p:cNvSpPr>
                <a:spLocks noChangeArrowheads="1"/>
              </p:cNvSpPr>
              <p:nvPr/>
            </p:nvSpPr>
            <p:spPr bwMode="auto">
              <a:xfrm>
                <a:off x="4105" y="2811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6" name="Oval 551"/>
              <p:cNvSpPr>
                <a:spLocks noChangeArrowheads="1"/>
              </p:cNvSpPr>
              <p:nvPr/>
            </p:nvSpPr>
            <p:spPr bwMode="auto">
              <a:xfrm>
                <a:off x="4195" y="2847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7" name="Oval 552"/>
              <p:cNvSpPr>
                <a:spLocks noChangeArrowheads="1"/>
              </p:cNvSpPr>
              <p:nvPr/>
            </p:nvSpPr>
            <p:spPr bwMode="auto">
              <a:xfrm>
                <a:off x="4286" y="2886"/>
                <a:ext cx="46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8" name="Oval 553"/>
              <p:cNvSpPr>
                <a:spLocks noChangeArrowheads="1"/>
              </p:cNvSpPr>
              <p:nvPr/>
            </p:nvSpPr>
            <p:spPr bwMode="auto">
              <a:xfrm>
                <a:off x="4377" y="2924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9" name="Oval 554"/>
              <p:cNvSpPr>
                <a:spLocks noChangeArrowheads="1"/>
              </p:cNvSpPr>
              <p:nvPr/>
            </p:nvSpPr>
            <p:spPr bwMode="auto">
              <a:xfrm>
                <a:off x="4468" y="2953"/>
                <a:ext cx="45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0" name="Oval 555"/>
              <p:cNvSpPr>
                <a:spLocks noChangeArrowheads="1"/>
              </p:cNvSpPr>
              <p:nvPr/>
            </p:nvSpPr>
            <p:spPr bwMode="auto">
              <a:xfrm>
                <a:off x="4558" y="2976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1" name="Oval 556"/>
              <p:cNvSpPr>
                <a:spLocks noChangeArrowheads="1"/>
              </p:cNvSpPr>
              <p:nvPr/>
            </p:nvSpPr>
            <p:spPr bwMode="auto">
              <a:xfrm>
                <a:off x="4649" y="3003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2" name="Oval 557"/>
              <p:cNvSpPr>
                <a:spLocks noChangeArrowheads="1"/>
              </p:cNvSpPr>
              <p:nvPr/>
            </p:nvSpPr>
            <p:spPr bwMode="auto">
              <a:xfrm>
                <a:off x="4740" y="3022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3" name="Oval 558"/>
              <p:cNvSpPr>
                <a:spLocks noChangeArrowheads="1"/>
              </p:cNvSpPr>
              <p:nvPr/>
            </p:nvSpPr>
            <p:spPr bwMode="auto">
              <a:xfrm>
                <a:off x="4830" y="3053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4" name="Oval 559"/>
              <p:cNvSpPr>
                <a:spLocks noChangeArrowheads="1"/>
              </p:cNvSpPr>
              <p:nvPr/>
            </p:nvSpPr>
            <p:spPr bwMode="auto">
              <a:xfrm>
                <a:off x="4921" y="3085"/>
                <a:ext cx="46" cy="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85" name="Oval 560"/>
              <p:cNvSpPr>
                <a:spLocks noChangeArrowheads="1"/>
              </p:cNvSpPr>
              <p:nvPr/>
            </p:nvSpPr>
            <p:spPr bwMode="auto">
              <a:xfrm>
                <a:off x="5012" y="3113"/>
                <a:ext cx="45" cy="45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441" name="Text Box 804"/>
            <p:cNvSpPr txBox="1">
              <a:spLocks noChangeArrowheads="1"/>
            </p:cNvSpPr>
            <p:nvPr/>
          </p:nvSpPr>
          <p:spPr bwMode="auto">
            <a:xfrm>
              <a:off x="4109747" y="1729284"/>
              <a:ext cx="6286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1200" dirty="0" smtClean="0">
                  <a:solidFill>
                    <a:srgbClr val="00B050"/>
                  </a:solidFill>
                </a:rPr>
                <a:t>X-</a:t>
              </a:r>
              <a:r>
                <a:rPr lang="pl-PL" sz="1200" dirty="0" err="1" smtClean="0">
                  <a:solidFill>
                    <a:srgbClr val="00B050"/>
                  </a:solidFill>
                </a:rPr>
                <a:t>rays</a:t>
              </a:r>
              <a:endParaRPr lang="pl-PL" sz="1200" dirty="0">
                <a:solidFill>
                  <a:srgbClr val="00B050"/>
                </a:solidFill>
              </a:endParaRPr>
            </a:p>
            <a:p>
              <a:pPr eaLnBrk="1" hangingPunct="1"/>
              <a:r>
                <a:rPr lang="pl-PL" sz="1200" dirty="0">
                  <a:solidFill>
                    <a:srgbClr val="00B050"/>
                  </a:solidFill>
                </a:rPr>
                <a:t>8 MV</a:t>
              </a:r>
            </a:p>
            <a:p>
              <a:pPr eaLnBrk="1" hangingPunct="1"/>
              <a:endParaRPr lang="pl-PL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87" name="Text Box 807"/>
          <p:cNvSpPr txBox="1">
            <a:spLocks noChangeArrowheads="1"/>
          </p:cNvSpPr>
          <p:nvPr/>
        </p:nvSpPr>
        <p:spPr bwMode="auto">
          <a:xfrm>
            <a:off x="3036843" y="3103641"/>
            <a:ext cx="1037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dirty="0" err="1" smtClean="0">
                <a:solidFill>
                  <a:srgbClr val="0066CC"/>
                </a:solidFill>
              </a:rPr>
              <a:t>Patient</a:t>
            </a:r>
            <a:r>
              <a:rPr lang="pl-PL" sz="1200" dirty="0" smtClean="0">
                <a:solidFill>
                  <a:srgbClr val="0066CC"/>
                </a:solidFill>
              </a:rPr>
              <a:t> body</a:t>
            </a:r>
            <a:endParaRPr lang="pl-PL" sz="1200" dirty="0">
              <a:solidFill>
                <a:srgbClr val="0066CC"/>
              </a:solidFill>
            </a:endParaRPr>
          </a:p>
        </p:txBody>
      </p:sp>
      <p:sp>
        <p:nvSpPr>
          <p:cNvPr id="488" name="Text Box 808"/>
          <p:cNvSpPr txBox="1">
            <a:spLocks noChangeArrowheads="1"/>
          </p:cNvSpPr>
          <p:nvPr/>
        </p:nvSpPr>
        <p:spPr bwMode="auto">
          <a:xfrm>
            <a:off x="6140405" y="2536904"/>
            <a:ext cx="622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dirty="0" smtClean="0">
                <a:solidFill>
                  <a:srgbClr val="CC3300"/>
                </a:solidFill>
              </a:rPr>
              <a:t>Tumor</a:t>
            </a:r>
            <a:endParaRPr lang="pl-PL" sz="1200" dirty="0">
              <a:solidFill>
                <a:srgbClr val="CC3300"/>
              </a:solidFill>
            </a:endParaRPr>
          </a:p>
          <a:p>
            <a:pPr eaLnBrk="1" hangingPunct="1"/>
            <a:endParaRPr lang="pl-PL" sz="1200" dirty="0">
              <a:solidFill>
                <a:srgbClr val="CC3300"/>
              </a:solidFill>
            </a:endParaRPr>
          </a:p>
        </p:txBody>
      </p:sp>
      <p:sp>
        <p:nvSpPr>
          <p:cNvPr id="489" name="AutoShape 809"/>
          <p:cNvSpPr>
            <a:spLocks noChangeArrowheads="1"/>
          </p:cNvSpPr>
          <p:nvPr/>
        </p:nvSpPr>
        <p:spPr bwMode="auto">
          <a:xfrm rot="2550627">
            <a:off x="5986418" y="2816304"/>
            <a:ext cx="142875" cy="360362"/>
          </a:xfrm>
          <a:prstGeom prst="downArrow">
            <a:avLst>
              <a:gd name="adj1" fmla="val 50000"/>
              <a:gd name="adj2" fmla="val 63055"/>
            </a:avLst>
          </a:prstGeom>
          <a:solidFill>
            <a:srgbClr val="FFFFFF"/>
          </a:solidFill>
          <a:ln w="9525" algn="ctr">
            <a:solidFill>
              <a:srgbClr val="00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91" name="Text Box 804"/>
          <p:cNvSpPr txBox="1">
            <a:spLocks noChangeArrowheads="1"/>
          </p:cNvSpPr>
          <p:nvPr/>
        </p:nvSpPr>
        <p:spPr bwMode="auto">
          <a:xfrm>
            <a:off x="2724105" y="3689429"/>
            <a:ext cx="13532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dirty="0" smtClean="0">
                <a:solidFill>
                  <a:srgbClr val="FF0000"/>
                </a:solidFill>
              </a:rPr>
              <a:t>200 </a:t>
            </a:r>
            <a:r>
              <a:rPr lang="pl-PL" sz="1200" dirty="0" err="1" smtClean="0">
                <a:solidFill>
                  <a:srgbClr val="FF0000"/>
                </a:solidFill>
              </a:rPr>
              <a:t>MeV</a:t>
            </a:r>
            <a:r>
              <a:rPr lang="pl-PL" sz="1200" dirty="0" smtClean="0">
                <a:solidFill>
                  <a:srgbClr val="FF0000"/>
                </a:solidFill>
              </a:rPr>
              <a:t> </a:t>
            </a:r>
            <a:r>
              <a:rPr lang="pl-PL" sz="1200" dirty="0" err="1" smtClean="0">
                <a:solidFill>
                  <a:srgbClr val="FF0000"/>
                </a:solidFill>
              </a:rPr>
              <a:t>protons</a:t>
            </a:r>
            <a:endParaRPr lang="pl-PL" sz="1200" dirty="0">
              <a:solidFill>
                <a:srgbClr val="FF0000"/>
              </a:solidFill>
            </a:endParaRPr>
          </a:p>
          <a:p>
            <a:pPr eaLnBrk="1" hangingPunct="1"/>
            <a:r>
              <a:rPr lang="pl-PL" sz="1200" dirty="0" err="1">
                <a:solidFill>
                  <a:srgbClr val="FF0000"/>
                </a:solidFill>
              </a:rPr>
              <a:t>SOBP</a:t>
            </a:r>
            <a:endParaRPr lang="pl-PL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/>
      <p:bldP spid="438" grpId="0"/>
      <p:bldP spid="4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20150" y="10527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rgbClr val="C00000"/>
                </a:solidFill>
              </a:rPr>
              <a:t>Cyclotrons</a:t>
            </a:r>
            <a:r>
              <a:rPr lang="pl-PL" sz="2400" b="1" dirty="0">
                <a:solidFill>
                  <a:srgbClr val="C00000"/>
                </a:solidFill>
              </a:rPr>
              <a:t> </a:t>
            </a:r>
            <a:r>
              <a:rPr lang="pl-PL" sz="2400" b="1" dirty="0" err="1">
                <a:solidFill>
                  <a:srgbClr val="C00000"/>
                </a:solidFill>
              </a:rPr>
              <a:t>at</a:t>
            </a:r>
            <a:r>
              <a:rPr lang="pl-PL" sz="2400" b="1" dirty="0">
                <a:solidFill>
                  <a:srgbClr val="C00000"/>
                </a:solidFill>
              </a:rPr>
              <a:t> </a:t>
            </a:r>
            <a:r>
              <a:rPr lang="pl-PL" sz="2400" b="1" dirty="0" err="1">
                <a:solidFill>
                  <a:srgbClr val="C00000"/>
                </a:solidFill>
              </a:rPr>
              <a:t>IFJ</a:t>
            </a:r>
            <a:r>
              <a:rPr lang="pl-PL" sz="2400" b="1" dirty="0">
                <a:solidFill>
                  <a:srgbClr val="C00000"/>
                </a:solidFill>
              </a:rPr>
              <a:t> PAN 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148064" y="1916832"/>
            <a:ext cx="38164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C00000"/>
                </a:solidFill>
              </a:rPr>
              <a:t>Isochronous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cyclotron</a:t>
            </a:r>
            <a:r>
              <a:rPr lang="pl-PL" dirty="0">
                <a:solidFill>
                  <a:srgbClr val="C00000"/>
                </a:solidFill>
              </a:rPr>
              <a:t> </a:t>
            </a:r>
            <a:endParaRPr lang="pl-PL" dirty="0" smtClean="0">
              <a:solidFill>
                <a:srgbClr val="C00000"/>
              </a:solidFill>
            </a:endParaRPr>
          </a:p>
          <a:p>
            <a:pPr algn="ctr"/>
            <a:r>
              <a:rPr lang="pl-PL" dirty="0" err="1" smtClean="0">
                <a:solidFill>
                  <a:srgbClr val="C00000"/>
                </a:solidFill>
              </a:rPr>
              <a:t>Proteus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sz="1800" dirty="0" smtClean="0">
                <a:solidFill>
                  <a:srgbClr val="C00000"/>
                </a:solidFill>
              </a:rPr>
              <a:t>C-235 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for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12th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 May 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2012 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P. Olko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                 J.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Swakoń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raz 6" descr="Prote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14401"/>
            <a:ext cx="5400600" cy="32108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Obraz 5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05064"/>
            <a:ext cx="4218495" cy="223224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1547664" y="51150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250 </a:t>
            </a:r>
            <a:r>
              <a:rPr lang="pl-PL" sz="2800" dirty="0" err="1" smtClean="0">
                <a:solidFill>
                  <a:srgbClr val="FF0000"/>
                </a:solidFill>
              </a:rPr>
              <a:t>MeV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aic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772816"/>
            <a:ext cx="5095951" cy="3312368"/>
          </a:xfrm>
          <a:prstGeom prst="rect">
            <a:avLst/>
          </a:prstGeom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5436096" y="1916832"/>
            <a:ext cx="35283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1800" dirty="0" err="1" smtClean="0">
                <a:solidFill>
                  <a:srgbClr val="C00000"/>
                </a:solidFill>
              </a:rPr>
              <a:t>Isochronous</a:t>
            </a:r>
            <a:r>
              <a:rPr lang="pl-PL" sz="1800" dirty="0" smtClean="0">
                <a:solidFill>
                  <a:srgbClr val="C00000"/>
                </a:solidFill>
              </a:rPr>
              <a:t> </a:t>
            </a:r>
            <a:r>
              <a:rPr lang="pl-PL" sz="1800" dirty="0" err="1" smtClean="0">
                <a:solidFill>
                  <a:srgbClr val="C00000"/>
                </a:solidFill>
              </a:rPr>
              <a:t>cyclotron</a:t>
            </a:r>
            <a:r>
              <a:rPr lang="pl-PL" sz="1800" dirty="0" smtClean="0">
                <a:solidFill>
                  <a:srgbClr val="C00000"/>
                </a:solidFill>
              </a:rPr>
              <a:t> </a:t>
            </a:r>
            <a:r>
              <a:rPr lang="pl-PL" sz="1800" dirty="0" err="1" smtClean="0">
                <a:solidFill>
                  <a:srgbClr val="C00000"/>
                </a:solidFill>
              </a:rPr>
              <a:t>AIC</a:t>
            </a:r>
            <a:r>
              <a:rPr lang="pl-PL" sz="1800" dirty="0" smtClean="0">
                <a:solidFill>
                  <a:srgbClr val="C00000"/>
                </a:solidFill>
              </a:rPr>
              <a:t>-144 </a:t>
            </a:r>
            <a:endParaRPr lang="pl-PL" sz="1800" dirty="0" smtClean="0">
              <a:solidFill>
                <a:srgbClr val="C00000"/>
              </a:solidFill>
            </a:endParaRP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(from the </a:t>
            </a:r>
            <a:r>
              <a:rPr lang="pl-PL" sz="1800" dirty="0" err="1" smtClean="0">
                <a:solidFill>
                  <a:schemeClr val="tx2">
                    <a:lumMod val="75000"/>
                  </a:schemeClr>
                </a:solidFill>
              </a:rPr>
              <a:t>80s</a:t>
            </a:r>
            <a:r>
              <a:rPr lang="pl-PL" sz="1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J. </a:t>
            </a:r>
            <a:r>
              <a:rPr lang="pl-PL" sz="1800" dirty="0" err="1">
                <a:solidFill>
                  <a:schemeClr val="tx2">
                    <a:lumMod val="75000"/>
                  </a:schemeClr>
                </a:solidFill>
              </a:rPr>
              <a:t>Schwabe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E. </a:t>
            </a:r>
            <a:r>
              <a:rPr lang="pl-PL" sz="1800" dirty="0" err="1">
                <a:solidFill>
                  <a:schemeClr val="tx2">
                    <a:lumMod val="75000"/>
                  </a:schemeClr>
                </a:solidFill>
              </a:rPr>
              <a:t>Bakewicz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J. Sulikowski</a:t>
            </a:r>
          </a:p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K. </a:t>
            </a:r>
            <a:r>
              <a:rPr lang="pl-PL" sz="1800" dirty="0" err="1">
                <a:solidFill>
                  <a:schemeClr val="tx2">
                    <a:lumMod val="75000"/>
                  </a:schemeClr>
                </a:solidFill>
              </a:rPr>
              <a:t>Guguła</a:t>
            </a: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	G. Polok </a:t>
            </a:r>
          </a:p>
        </p:txBody>
      </p:sp>
      <p:graphicFrame>
        <p:nvGraphicFramePr>
          <p:cNvPr id="173102" name="Group 4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24281687"/>
              </p:ext>
            </p:extLst>
          </p:nvPr>
        </p:nvGraphicFramePr>
        <p:xfrm>
          <a:off x="5868144" y="4437112"/>
          <a:ext cx="2905125" cy="1587501"/>
        </p:xfrm>
        <a:graphic>
          <a:graphicData uri="http://schemas.openxmlformats.org/drawingml/2006/table">
            <a:tbl>
              <a:tblPr/>
              <a:tblGrid>
                <a:gridCol w="890587"/>
                <a:gridCol w="817563"/>
                <a:gridCol w="1196975"/>
              </a:tblGrid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Particles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Energy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MeV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Beam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current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[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protons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20-60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deuterons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15-30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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particles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30-60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0527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C00000"/>
                </a:solidFill>
              </a:rPr>
              <a:t>Cyclotrons</a:t>
            </a: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 err="1" smtClean="0">
                <a:solidFill>
                  <a:srgbClr val="C00000"/>
                </a:solidFill>
              </a:rPr>
              <a:t>at</a:t>
            </a: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>
                <a:solidFill>
                  <a:srgbClr val="C00000"/>
                </a:solidFill>
              </a:rPr>
              <a:t>IFJ PAN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195736" y="519929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60 </a:t>
            </a:r>
            <a:r>
              <a:rPr lang="pl-PL" sz="2800" dirty="0" err="1" smtClean="0">
                <a:solidFill>
                  <a:srgbClr val="FF0000"/>
                </a:solidFill>
              </a:rPr>
              <a:t>MeV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0" y="1124744"/>
            <a:ext cx="9144000" cy="10062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proton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eye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radiotherapy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IFJ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PAN</a:t>
            </a: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-22101" y="1700808"/>
            <a:ext cx="9144000" cy="450728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2000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facility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04.2004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- 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44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proton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facilty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06.2005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- 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55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facilty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; 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2006-2007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medical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equipment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2008-2009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- 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facility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tests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 	  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„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mock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therapies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”, </a:t>
            </a:r>
          </a:p>
          <a:p>
            <a:pPr lvl="0">
              <a:spcBef>
                <a:spcPct val="20000"/>
              </a:spcBef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	     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consent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of the Ethics Committee to conduct the procedure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proton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radiotherapy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02.2011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-  </a:t>
            </a:r>
            <a:r>
              <a:rPr kumimoji="0" lang="pl-PL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endParaRPr kumimoji="0" lang="pl-PL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11.2012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-  proton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eye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raditherapy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financed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the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pl-PL" dirty="0">
              <a:solidFill>
                <a:srgbClr val="C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2015 – 115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treated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052736"/>
            <a:ext cx="9144000" cy="5742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Partners</a:t>
            </a: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>
          <a:xfrm>
            <a:off x="3692962" y="1602627"/>
            <a:ext cx="7632848" cy="411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Opthalmology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Ocular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Oncology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Collegium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Medicum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Jagillonian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University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Hospital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Krakow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 of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Oncology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Maria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Sklodowska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-Curie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Memorial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Krakow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Branch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noProof="0" dirty="0" smtClean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Faculty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Applied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Science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AGH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Univeristy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Science and Technology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Center for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Świerk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CC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CC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 descr="Centrum Onkologii Oddział w Krakow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23" y="3356992"/>
            <a:ext cx="2781300" cy="86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23" y="1626940"/>
            <a:ext cx="36238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ttp://www.patofizjologia.cm-uj.krakow.pl/images/collegium_medicum_UJ_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23" y="2465339"/>
            <a:ext cx="27813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96" y="5460591"/>
            <a:ext cx="1523792" cy="936104"/>
          </a:xfrm>
          <a:prstGeom prst="rect">
            <a:avLst/>
          </a:prstGeom>
          <a:noFill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8704" y="4401436"/>
            <a:ext cx="657777" cy="881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6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</TotalTime>
  <Words>914</Words>
  <Application>Microsoft Office PowerPoint</Application>
  <PresentationFormat>Pokaz na ekranie (4:3)</PresentationFormat>
  <Paragraphs>281</Paragraphs>
  <Slides>40</Slides>
  <Notes>8</Notes>
  <HiddenSlides>1</HiddenSlides>
  <MMClips>1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40</vt:i4>
      </vt:variant>
    </vt:vector>
  </HeadingPairs>
  <TitlesOfParts>
    <vt:vector size="52" baseType="lpstr">
      <vt:lpstr>Arial</vt:lpstr>
      <vt:lpstr>Book Antiqua</vt:lpstr>
      <vt:lpstr>Calibri</vt:lpstr>
      <vt:lpstr>Cambria</vt:lpstr>
      <vt:lpstr>Courier New</vt:lpstr>
      <vt:lpstr>Symbol</vt:lpstr>
      <vt:lpstr>Times New Roman</vt:lpstr>
      <vt:lpstr>Wingdings</vt:lpstr>
      <vt:lpstr>Wingdings 2</vt:lpstr>
      <vt:lpstr>Motyw pakietu Office</vt:lpstr>
      <vt:lpstr>Fotografia Photo Editor</vt:lpstr>
      <vt:lpstr>CorelDRAW</vt:lpstr>
      <vt:lpstr>Proton eye raditherapy at the Institute of Nuclear Physics, Krakow, Poland </vt:lpstr>
      <vt:lpstr>Prezentacja programu PowerPoint</vt:lpstr>
      <vt:lpstr>Prezentacja programu PowerPoint</vt:lpstr>
      <vt:lpstr>Prezentacja programu PowerPoint</vt:lpstr>
      <vt:lpstr>Why protons?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Proton eye radiotherapy facility</vt:lpstr>
      <vt:lpstr>Beam forming system Range shifter</vt:lpstr>
      <vt:lpstr>Prezentacja programu PowerPoint</vt:lpstr>
      <vt:lpstr>Prezentacja programu PowerPoint</vt:lpstr>
      <vt:lpstr>Patient positioning system therapeutic chair, lasers</vt:lpstr>
      <vt:lpstr>Patient positioning system halogen, LED diode</vt:lpstr>
      <vt:lpstr>Patient positioning system X-ray lamps, flatpanels</vt:lpstr>
      <vt:lpstr>Prezentacja programu PowerPoint</vt:lpstr>
      <vt:lpstr>Steering system</vt:lpstr>
      <vt:lpstr>Prezentacja programu PowerPoint</vt:lpstr>
      <vt:lpstr>Prezentacja programu PowerPoint</vt:lpstr>
      <vt:lpstr>Prezentacja programu PowerPoint</vt:lpstr>
      <vt:lpstr>Patient immobilisation</vt:lpstr>
      <vt:lpstr>Planning</vt:lpstr>
      <vt:lpstr>Prezentacja programu PowerPoint</vt:lpstr>
      <vt:lpstr>Prezentacja programu PowerPoint</vt:lpstr>
      <vt:lpstr>Irradiation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Proton radiotherapy</vt:lpstr>
      <vt:lpstr>Summary</vt:lpstr>
      <vt:lpstr>Prezentacja programu PowerPoint</vt:lpstr>
      <vt:lpstr>Prezentacja programu PowerPoint</vt:lpstr>
    </vt:vector>
  </TitlesOfParts>
  <Company>IFJ PAN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protonowa</dc:title>
  <dc:creator>komputer</dc:creator>
  <cp:lastModifiedBy>BasiaM</cp:lastModifiedBy>
  <cp:revision>121</cp:revision>
  <dcterms:created xsi:type="dcterms:W3CDTF">2012-12-04T20:52:59Z</dcterms:created>
  <dcterms:modified xsi:type="dcterms:W3CDTF">2015-10-05T06:30:36Z</dcterms:modified>
</cp:coreProperties>
</file>